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Ex1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82" r:id="rId4"/>
  </p:sldMasterIdLst>
  <p:handoutMasterIdLst>
    <p:handoutMasterId r:id="rId23"/>
  </p:handoutMasterIdLst>
  <p:sldIdLst>
    <p:sldId id="425" r:id="rId5"/>
    <p:sldId id="257" r:id="rId6"/>
    <p:sldId id="431" r:id="rId7"/>
    <p:sldId id="421" r:id="rId8"/>
    <p:sldId id="420" r:id="rId9"/>
    <p:sldId id="409" r:id="rId10"/>
    <p:sldId id="412" r:id="rId11"/>
    <p:sldId id="432" r:id="rId12"/>
    <p:sldId id="416" r:id="rId13"/>
    <p:sldId id="433" r:id="rId14"/>
    <p:sldId id="423" r:id="rId15"/>
    <p:sldId id="435" r:id="rId16"/>
    <p:sldId id="427" r:id="rId17"/>
    <p:sldId id="428" r:id="rId18"/>
    <p:sldId id="429" r:id="rId19"/>
    <p:sldId id="434" r:id="rId20"/>
    <p:sldId id="430" r:id="rId21"/>
    <p:sldId id="43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age" id="{FD551DC4-A2F8-4E18-86E7-5DF42E33923E}">
          <p14:sldIdLst>
            <p14:sldId id="425"/>
          </p14:sldIdLst>
        </p14:section>
        <p14:section name="Introduction" id="{33F6F9B0-998C-445A-960B-DECAF01F286F}">
          <p14:sldIdLst>
            <p14:sldId id="257"/>
          </p14:sldIdLst>
        </p14:section>
        <p14:section name="1.Storage Efficiency" id="{BC2D67BC-3C42-4154-B03F-BD716BD57A19}">
          <p14:sldIdLst>
            <p14:sldId id="431"/>
            <p14:sldId id="421"/>
            <p14:sldId id="420"/>
            <p14:sldId id="409"/>
            <p14:sldId id="412"/>
          </p14:sldIdLst>
        </p14:section>
        <p14:section name="Picking Efficiency" id="{43783B8A-4F86-49A3-B1DE-9D81CBCBA5E7}">
          <p14:sldIdLst>
            <p14:sldId id="432"/>
            <p14:sldId id="416"/>
          </p14:sldIdLst>
        </p14:section>
        <p14:section name="Layout" id="{EB23CEA0-C206-4D0B-ABCB-788A8FAAC46E}">
          <p14:sldIdLst>
            <p14:sldId id="433"/>
            <p14:sldId id="423"/>
            <p14:sldId id="435"/>
            <p14:sldId id="427"/>
            <p14:sldId id="428"/>
            <p14:sldId id="429"/>
          </p14:sldIdLst>
        </p14:section>
        <p14:section name="Picking Differences" id="{EE3E500F-9BEB-4132-AAF9-C0E1FFFDB8B8}">
          <p14:sldIdLst>
            <p14:sldId id="434"/>
            <p14:sldId id="430"/>
            <p14:sldId id="43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B69"/>
    <a:srgbClr val="00599C"/>
    <a:srgbClr val="FFFFFF"/>
    <a:srgbClr val="1C1B1A"/>
    <a:srgbClr val="3333FF"/>
    <a:srgbClr val="C8CCCE"/>
    <a:srgbClr val="47AAE7"/>
    <a:srgbClr val="7AC2EE"/>
    <a:srgbClr val="ABD8F4"/>
    <a:srgbClr val="888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498" y="108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fastenal-my.sharepoint.com/personal/erojas_fastenal_com/Documents/reportes/KPI/MH%20KPI%20general-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fastenal-my.sharepoint.com/personal/erojas_fastenal_com/Documents/reportes/KPI/MH%20KPI%20general-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fastenal-my.sharepoint.com/personal/erojas_fastenal_com/Documents/reportes/KPI/MH%20KPI%20general-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fastenal-my.sharepoint.com/personal/erojas_fastenal_com/Documents/reportes/KPI/MH%20KPI%20general-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fastenal-my.sharepoint.com/personal/erojas_fastenal_com/Documents/reportes/KPI/MH%20KPI%20general-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fastenal-my.sharepoint.com/personal/erojas_fastenal_com/Documents/reportes/KPI/MH%20KPI%20general-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C:\Users\erojas\OneDrive%20-%20Fastenal%20Company%20Purchasing%20and%20Affiliates\reportes\work%20in%20progress\2022\Noviembre%20warehouse%20layout\Copy%20of%20ANALISIS%20LAYOUT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general-.xlsx]2 Reslot Analysis !PivotTable1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spc="200" baseline="0">
                <a:solidFill>
                  <a:schemeClr val="lt1">
                    <a:lumMod val="85000"/>
                  </a:schemeClr>
                </a:solidFill>
                <a:latin typeface="Bebas Neue Cyrillic" panose="02000506000000020004" charset="0"/>
                <a:ea typeface="+mn-ea"/>
                <a:cs typeface="+mn-cs"/>
              </a:defRPr>
            </a:pPr>
            <a:r>
              <a:rPr lang="en-US" sz="1800" spc="200" baseline="0" dirty="0">
                <a:latin typeface="Bebas Neue Cyrillic" panose="02000506000000020004" charset="0"/>
              </a:rPr>
              <a:t>Low Max (May 22 to Jan 23)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none" spc="200" baseline="0">
              <a:solidFill>
                <a:schemeClr val="lt1">
                  <a:lumMod val="85000"/>
                </a:schemeClr>
              </a:solidFill>
              <a:latin typeface="Bebas Neue Cyrillic" panose="02000506000000020004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1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2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'2 Reslot Analysis '!$B$26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rgbClr val="ABD8F4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trendline>
            <c:spPr>
              <a:ln w="25400" cap="rnd">
                <a:solidFill>
                  <a:srgbClr val="ABD8F4">
                    <a:alpha val="50000"/>
                  </a:srgbClr>
                </a:solidFill>
              </a:ln>
              <a:effectLst/>
            </c:spPr>
            <c:trendlineType val="linear"/>
            <c:dispRSqr val="0"/>
            <c:dispEq val="0"/>
          </c:trendline>
          <c:cat>
            <c:multiLvlStrRef>
              <c:f>'2 Reslot Analysis '!$A$27:$A$52</c:f>
              <c:multiLvlStrCache>
                <c:ptCount val="16"/>
                <c:lvl>
                  <c:pt idx="0">
                    <c:v>13-May</c:v>
                  </c:pt>
                  <c:pt idx="1">
                    <c:v>27-May</c:v>
                  </c:pt>
                  <c:pt idx="2">
                    <c:v>15-Jun</c:v>
                  </c:pt>
                  <c:pt idx="3">
                    <c:v>19-Jul</c:v>
                  </c:pt>
                  <c:pt idx="4">
                    <c:v>9-Aug</c:v>
                  </c:pt>
                  <c:pt idx="5">
                    <c:v>1-Sep</c:v>
                  </c:pt>
                  <c:pt idx="6">
                    <c:v>22-Sep</c:v>
                  </c:pt>
                  <c:pt idx="7">
                    <c:v>14-Oct</c:v>
                  </c:pt>
                  <c:pt idx="8">
                    <c:v>27-Oct</c:v>
                  </c:pt>
                  <c:pt idx="9">
                    <c:v>11-Nov</c:v>
                  </c:pt>
                  <c:pt idx="10">
                    <c:v>22-Nov</c:v>
                  </c:pt>
                  <c:pt idx="11">
                    <c:v>30-Dec</c:v>
                  </c:pt>
                  <c:pt idx="12">
                    <c:v>9-Dec</c:v>
                  </c:pt>
                  <c:pt idx="13">
                    <c:v>20-Jan</c:v>
                  </c:pt>
                  <c:pt idx="14">
                    <c:v>23-Jan</c:v>
                  </c:pt>
                  <c:pt idx="15">
                    <c:v>25-Jan</c:v>
                  </c:pt>
                </c:lvl>
                <c:lvl>
                  <c:pt idx="0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7">
                    <c:v>Oct</c:v>
                  </c:pt>
                  <c:pt idx="9">
                    <c:v>Nov</c:v>
                  </c:pt>
                  <c:pt idx="11">
                    <c:v>Dec</c:v>
                  </c:pt>
                  <c:pt idx="13">
                    <c:v>Jan</c:v>
                  </c:pt>
                </c:lvl>
              </c:multiLvlStrCache>
            </c:multiLvlStrRef>
          </c:cat>
          <c:val>
            <c:numRef>
              <c:f>'2 Reslot Analysis '!$B$27:$B$52</c:f>
              <c:numCache>
                <c:formatCode>General</c:formatCode>
                <c:ptCount val="16"/>
                <c:pt idx="0">
                  <c:v>1365</c:v>
                </c:pt>
                <c:pt idx="1">
                  <c:v>1300</c:v>
                </c:pt>
                <c:pt idx="2">
                  <c:v>875</c:v>
                </c:pt>
                <c:pt idx="3">
                  <c:v>695</c:v>
                </c:pt>
                <c:pt idx="4">
                  <c:v>686</c:v>
                </c:pt>
                <c:pt idx="5">
                  <c:v>671</c:v>
                </c:pt>
                <c:pt idx="6">
                  <c:v>667</c:v>
                </c:pt>
                <c:pt idx="7">
                  <c:v>674</c:v>
                </c:pt>
                <c:pt idx="8">
                  <c:v>673</c:v>
                </c:pt>
                <c:pt idx="9">
                  <c:v>658</c:v>
                </c:pt>
                <c:pt idx="10">
                  <c:v>649</c:v>
                </c:pt>
                <c:pt idx="11">
                  <c:v>651</c:v>
                </c:pt>
                <c:pt idx="12">
                  <c:v>647</c:v>
                </c:pt>
                <c:pt idx="13">
                  <c:v>524</c:v>
                </c:pt>
                <c:pt idx="14">
                  <c:v>523</c:v>
                </c:pt>
                <c:pt idx="15">
                  <c:v>517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DD2-4BF1-AA1E-3A2336A269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9735792"/>
        <c:axId val="1676901808"/>
      </c:lineChart>
      <c:catAx>
        <c:axId val="100973579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6901808"/>
        <c:crosses val="autoZero"/>
        <c:auto val="1"/>
        <c:lblAlgn val="ctr"/>
        <c:lblOffset val="100"/>
        <c:noMultiLvlLbl val="0"/>
      </c:catAx>
      <c:valAx>
        <c:axId val="167690180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</a:t>
                </a:r>
                <a:r>
                  <a:rPr lang="en-US" baseline="0"/>
                  <a:t> </a:t>
                </a:r>
                <a:r>
                  <a:rPr lang="en-US"/>
                  <a:t>of low max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9735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1C1B1A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general-.xlsx]2 Reslot Analysis !PivotTable2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spc="200" baseline="0">
                <a:solidFill>
                  <a:schemeClr val="lt1">
                    <a:lumMod val="85000"/>
                  </a:schemeClr>
                </a:solidFill>
                <a:latin typeface="Bebas Neue Cyrillic" panose="02000506000000020004" charset="0"/>
                <a:ea typeface="+mn-ea"/>
                <a:cs typeface="+mn-cs"/>
              </a:defRPr>
            </a:pPr>
            <a:r>
              <a:rPr lang="en-US" sz="1800" spc="200" baseline="0" dirty="0">
                <a:latin typeface="Bebas Neue Cyrillic" panose="02000506000000020004" charset="0"/>
              </a:rPr>
              <a:t>Insufficient Spread </a:t>
            </a:r>
            <a:r>
              <a:rPr lang="en-US" sz="1800" b="1" i="0" u="none" strike="noStrike" cap="none" spc="200" baseline="0" dirty="0">
                <a:effectLst/>
                <a:latin typeface="Bebas Neue Cyrillic" panose="02000506000000020004" charset="0"/>
              </a:rPr>
              <a:t>(Jul 22 to Jan 23)</a:t>
            </a:r>
            <a:endParaRPr lang="en-US" sz="1800" spc="200" baseline="0" dirty="0">
              <a:latin typeface="Bebas Neue Cyrillic" panose="0200050600000002000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none" spc="200" baseline="0">
              <a:solidFill>
                <a:schemeClr val="lt1">
                  <a:lumMod val="85000"/>
                </a:schemeClr>
              </a:solidFill>
              <a:latin typeface="Bebas Neue Cyrillic" panose="02000506000000020004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1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2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'2 Reslot Analysis '!$Q$26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rgbClr val="ABD8F4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multiLvlStrRef>
              <c:f>'2 Reslot Analysis '!$P$27:$P$47</c:f>
              <c:multiLvlStrCache>
                <c:ptCount val="13"/>
                <c:lvl>
                  <c:pt idx="0">
                    <c:v>19-Jul</c:v>
                  </c:pt>
                  <c:pt idx="1">
                    <c:v>9-Aug</c:v>
                  </c:pt>
                  <c:pt idx="2">
                    <c:v>1-Sep</c:v>
                  </c:pt>
                  <c:pt idx="3">
                    <c:v>22-Sep</c:v>
                  </c:pt>
                  <c:pt idx="4">
                    <c:v>14-Oct</c:v>
                  </c:pt>
                  <c:pt idx="5">
                    <c:v>27-Oct</c:v>
                  </c:pt>
                  <c:pt idx="6">
                    <c:v>11-Nov</c:v>
                  </c:pt>
                  <c:pt idx="7">
                    <c:v>22-Nov</c:v>
                  </c:pt>
                  <c:pt idx="8">
                    <c:v>9-Dec</c:v>
                  </c:pt>
                  <c:pt idx="9">
                    <c:v>30-Dec</c:v>
                  </c:pt>
                  <c:pt idx="10">
                    <c:v>20-Jan</c:v>
                  </c:pt>
                  <c:pt idx="11">
                    <c:v>23-Jan</c:v>
                  </c:pt>
                  <c:pt idx="12">
                    <c:v>25-Jan</c:v>
                  </c:pt>
                </c:lvl>
                <c:lvl>
                  <c:pt idx="0">
                    <c:v>Jul</c:v>
                  </c:pt>
                  <c:pt idx="1">
                    <c:v>Aug</c:v>
                  </c:pt>
                  <c:pt idx="2">
                    <c:v>Sep</c:v>
                  </c:pt>
                  <c:pt idx="4">
                    <c:v>Oct</c:v>
                  </c:pt>
                  <c:pt idx="6">
                    <c:v>Nov</c:v>
                  </c:pt>
                  <c:pt idx="8">
                    <c:v>Dec</c:v>
                  </c:pt>
                  <c:pt idx="10">
                    <c:v>Jan</c:v>
                  </c:pt>
                </c:lvl>
              </c:multiLvlStrCache>
            </c:multiLvlStrRef>
          </c:cat>
          <c:val>
            <c:numRef>
              <c:f>'2 Reslot Analysis '!$Q$27:$Q$47</c:f>
              <c:numCache>
                <c:formatCode>General</c:formatCode>
                <c:ptCount val="13"/>
                <c:pt idx="0">
                  <c:v>1669</c:v>
                </c:pt>
                <c:pt idx="1">
                  <c:v>1686</c:v>
                </c:pt>
                <c:pt idx="2">
                  <c:v>1616</c:v>
                </c:pt>
                <c:pt idx="3">
                  <c:v>1641</c:v>
                </c:pt>
                <c:pt idx="4">
                  <c:v>1648</c:v>
                </c:pt>
                <c:pt idx="5">
                  <c:v>1656</c:v>
                </c:pt>
                <c:pt idx="6">
                  <c:v>1678</c:v>
                </c:pt>
                <c:pt idx="7">
                  <c:v>1680</c:v>
                </c:pt>
                <c:pt idx="8">
                  <c:v>1608</c:v>
                </c:pt>
                <c:pt idx="9">
                  <c:v>1437</c:v>
                </c:pt>
                <c:pt idx="10">
                  <c:v>1232</c:v>
                </c:pt>
                <c:pt idx="11">
                  <c:v>1181</c:v>
                </c:pt>
                <c:pt idx="12">
                  <c:v>618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30-475A-BC99-EA2B620A6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33170607"/>
        <c:axId val="1985014783"/>
      </c:lineChart>
      <c:catAx>
        <c:axId val="1433170607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5014783"/>
        <c:crosses val="autoZero"/>
        <c:auto val="1"/>
        <c:lblAlgn val="ctr"/>
        <c:lblOffset val="100"/>
        <c:noMultiLvlLbl val="0"/>
      </c:catAx>
      <c:valAx>
        <c:axId val="1985014783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 Of Insuficient Spread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3170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1C1B1A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general-.xlsx]Restock Analysis!PivotTable1</c:name>
    <c:fmtId val="2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spc="300" baseline="0">
                <a:solidFill>
                  <a:schemeClr val="lt1">
                    <a:lumMod val="85000"/>
                  </a:schemeClr>
                </a:solidFill>
                <a:latin typeface="Bebas Neue Cyrillic" panose="02000506000000020004" charset="0"/>
                <a:ea typeface="+mn-ea"/>
                <a:cs typeface="+mn-cs"/>
              </a:defRPr>
            </a:pPr>
            <a:r>
              <a:rPr lang="en-US" sz="1800" spc="300" dirty="0">
                <a:latin typeface="Bebas Neue Cyrillic" panose="02000506000000020004" charset="0"/>
              </a:rPr>
              <a:t>Restock, count of part numbers </a:t>
            </a:r>
            <a:r>
              <a:rPr lang="en-US" sz="1800" b="1" i="0" u="none" strike="noStrike" cap="none" spc="300" baseline="0" dirty="0">
                <a:effectLst/>
                <a:latin typeface="Bebas Neue Cyrillic" panose="02000506000000020004" charset="0"/>
              </a:rPr>
              <a:t>(Jul 22 to Jan 23)</a:t>
            </a:r>
            <a:endParaRPr lang="en-US" sz="1800" spc="300" baseline="0" dirty="0">
              <a:latin typeface="Bebas Neue Cyrillic" panose="0200050600000002000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none" spc="300" baseline="0">
              <a:solidFill>
                <a:schemeClr val="lt1">
                  <a:lumMod val="85000"/>
                </a:schemeClr>
              </a:solidFill>
              <a:latin typeface="Bebas Neue Cyrillic" panose="02000506000000020004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1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2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3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4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5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'Restock Analysis'!$B$3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rgbClr val="ABD8F4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strRef>
              <c:f>'Restock Analysis'!$A$4:$A$11</c:f>
              <c:strCache>
                <c:ptCount val="7"/>
                <c:pt idx="0">
                  <c:v>Jul</c:v>
                </c:pt>
                <c:pt idx="1">
                  <c:v>Aug</c:v>
                </c:pt>
                <c:pt idx="2">
                  <c:v>Sep</c:v>
                </c:pt>
                <c:pt idx="3">
                  <c:v>Oct</c:v>
                </c:pt>
                <c:pt idx="4">
                  <c:v>Nov</c:v>
                </c:pt>
                <c:pt idx="5">
                  <c:v>Dec</c:v>
                </c:pt>
                <c:pt idx="6">
                  <c:v>Jan</c:v>
                </c:pt>
              </c:strCache>
            </c:strRef>
          </c:cat>
          <c:val>
            <c:numRef>
              <c:f>'Restock Analysis'!$B$4:$B$11</c:f>
              <c:numCache>
                <c:formatCode>General</c:formatCode>
                <c:ptCount val="7"/>
                <c:pt idx="0">
                  <c:v>1250</c:v>
                </c:pt>
                <c:pt idx="1">
                  <c:v>1783</c:v>
                </c:pt>
                <c:pt idx="2">
                  <c:v>1276</c:v>
                </c:pt>
                <c:pt idx="3">
                  <c:v>1287</c:v>
                </c:pt>
                <c:pt idx="4">
                  <c:v>1308</c:v>
                </c:pt>
                <c:pt idx="5">
                  <c:v>1050</c:v>
                </c:pt>
                <c:pt idx="6">
                  <c:v>1172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DF-4DF4-80A1-2C7194E707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54992863"/>
        <c:axId val="946457695"/>
      </c:lineChart>
      <c:catAx>
        <c:axId val="95499286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6457695"/>
        <c:crosses val="autoZero"/>
        <c:auto val="1"/>
        <c:lblAlgn val="ctr"/>
        <c:lblOffset val="100"/>
        <c:noMultiLvlLbl val="0"/>
      </c:catAx>
      <c:valAx>
        <c:axId val="94645769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</a:t>
                </a:r>
                <a:r>
                  <a:rPr lang="en-US" baseline="0"/>
                  <a:t>T OF PART NUMBERS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4992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solidFill>
      <a:srgbClr val="1C1B1A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general-.xlsx]4Empty Locs Analysis!PivotTable2</c:name>
    <c:fmtId val="19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'4Empty Locs Analysis'!$B$3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rgbClr val="FFFFFF"/>
                </a:gs>
                <a:gs pos="50000">
                  <a:srgbClr val="00599C"/>
                </a:gs>
                <a:gs pos="100000">
                  <a:srgbClr val="003B69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cat>
            <c:multiLvlStrRef>
              <c:f>'4Empty Locs Analysis'!$A$4:$A$14</c:f>
              <c:multiLvlStrCache>
                <c:ptCount val="8"/>
                <c:lvl>
                  <c:pt idx="0">
                    <c:v>03-ene</c:v>
                  </c:pt>
                  <c:pt idx="1">
                    <c:v>18-ene</c:v>
                  </c:pt>
                  <c:pt idx="2">
                    <c:v>20-ene</c:v>
                  </c:pt>
                  <c:pt idx="3">
                    <c:v>23-ene</c:v>
                  </c:pt>
                  <c:pt idx="4">
                    <c:v>27-ene</c:v>
                  </c:pt>
                  <c:pt idx="5">
                    <c:v>30-ene</c:v>
                  </c:pt>
                  <c:pt idx="6">
                    <c:v>03-feb</c:v>
                  </c:pt>
                  <c:pt idx="7">
                    <c:v>08-feb</c:v>
                  </c:pt>
                </c:lvl>
                <c:lvl>
                  <c:pt idx="0">
                    <c:v>ene</c:v>
                  </c:pt>
                  <c:pt idx="6">
                    <c:v>feb</c:v>
                  </c:pt>
                </c:lvl>
              </c:multiLvlStrCache>
            </c:multiLvlStrRef>
          </c:cat>
          <c:val>
            <c:numRef>
              <c:f>'4Empty Locs Analysis'!$B$4:$B$14</c:f>
              <c:numCache>
                <c:formatCode>General</c:formatCode>
                <c:ptCount val="8"/>
                <c:pt idx="0">
                  <c:v>555</c:v>
                </c:pt>
                <c:pt idx="1">
                  <c:v>368</c:v>
                </c:pt>
                <c:pt idx="2">
                  <c:v>385</c:v>
                </c:pt>
                <c:pt idx="3">
                  <c:v>369</c:v>
                </c:pt>
                <c:pt idx="4">
                  <c:v>356</c:v>
                </c:pt>
                <c:pt idx="5">
                  <c:v>369</c:v>
                </c:pt>
                <c:pt idx="6">
                  <c:v>267</c:v>
                </c:pt>
                <c:pt idx="7">
                  <c:v>229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0F-4DC5-9E84-B2168A05E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07794271"/>
        <c:axId val="1306026943"/>
      </c:barChart>
      <c:catAx>
        <c:axId val="1307794271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6026943"/>
        <c:crosses val="autoZero"/>
        <c:auto val="1"/>
        <c:lblAlgn val="ctr"/>
        <c:lblOffset val="100"/>
        <c:noMultiLvlLbl val="0"/>
      </c:catAx>
      <c:valAx>
        <c:axId val="1306026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77942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1C1B1A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general-.xlsx]2 Reslot Analysis !Class not slotted</c:name>
    <c:fmtId val="2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spc="200" baseline="0">
                <a:solidFill>
                  <a:schemeClr val="lt1">
                    <a:lumMod val="85000"/>
                  </a:schemeClr>
                </a:solidFill>
                <a:latin typeface="Bebas Neue Cyrillic" panose="02000506000000020004" pitchFamily="2" charset="0"/>
                <a:ea typeface="+mn-ea"/>
                <a:cs typeface="+mn-cs"/>
              </a:defRPr>
            </a:pPr>
            <a:r>
              <a:rPr lang="en-US" spc="200" baseline="0" dirty="0">
                <a:latin typeface="Bebas Neue Cyrillic" panose="02000506000000020004" pitchFamily="2" charset="0"/>
              </a:rPr>
              <a:t>Class Not Slotted </a:t>
            </a:r>
            <a:r>
              <a:rPr lang="en-US" sz="1400" b="1" i="0" u="none" strike="noStrike" cap="none" spc="200" baseline="0" dirty="0">
                <a:effectLst/>
                <a:latin typeface="Bebas Neue Cyrillic" panose="02000506000000020004" pitchFamily="2" charset="0"/>
              </a:rPr>
              <a:t>(Aug 22 to Jan 23)</a:t>
            </a:r>
            <a:endParaRPr lang="en-US" spc="200" baseline="0" dirty="0">
              <a:latin typeface="Bebas Neue Cyrillic" panose="0200050600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spc="200" baseline="0">
              <a:solidFill>
                <a:schemeClr val="lt1">
                  <a:lumMod val="85000"/>
                </a:schemeClr>
              </a:solidFill>
              <a:latin typeface="Bebas Neue Cyrillic" panose="0200050600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1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2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'2 Reslot Analysis '!$B$1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rgbClr val="ABD8F4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multiLvlStrRef>
              <c:f>'2 Reslot Analysis '!$A$2:$A$22</c:f>
              <c:multiLvlStrCache>
                <c:ptCount val="13"/>
                <c:lvl>
                  <c:pt idx="0">
                    <c:v>9-Aug</c:v>
                  </c:pt>
                  <c:pt idx="1">
                    <c:v>1-Sep</c:v>
                  </c:pt>
                  <c:pt idx="2">
                    <c:v>22-Sep</c:v>
                  </c:pt>
                  <c:pt idx="3">
                    <c:v>14-Oct</c:v>
                  </c:pt>
                  <c:pt idx="4">
                    <c:v>27-Oct</c:v>
                  </c:pt>
                  <c:pt idx="5">
                    <c:v>22-Nov</c:v>
                  </c:pt>
                  <c:pt idx="6">
                    <c:v>11-Nov</c:v>
                  </c:pt>
                  <c:pt idx="7">
                    <c:v>19-Jul</c:v>
                  </c:pt>
                  <c:pt idx="8">
                    <c:v>9-Dec</c:v>
                  </c:pt>
                  <c:pt idx="9">
                    <c:v>30-Dec</c:v>
                  </c:pt>
                  <c:pt idx="10">
                    <c:v>20-Jan</c:v>
                  </c:pt>
                  <c:pt idx="11">
                    <c:v>23-Jan</c:v>
                  </c:pt>
                  <c:pt idx="12">
                    <c:v>25-Jan</c:v>
                  </c:pt>
                </c:lvl>
                <c:lvl>
                  <c:pt idx="0">
                    <c:v>Aug</c:v>
                  </c:pt>
                  <c:pt idx="1">
                    <c:v>Sep</c:v>
                  </c:pt>
                  <c:pt idx="3">
                    <c:v>Oct</c:v>
                  </c:pt>
                  <c:pt idx="5">
                    <c:v>Nov</c:v>
                  </c:pt>
                  <c:pt idx="7">
                    <c:v>Jul</c:v>
                  </c:pt>
                  <c:pt idx="8">
                    <c:v>Dec</c:v>
                  </c:pt>
                  <c:pt idx="10">
                    <c:v>Jan</c:v>
                  </c:pt>
                </c:lvl>
              </c:multiLvlStrCache>
            </c:multiLvlStrRef>
          </c:cat>
          <c:val>
            <c:numRef>
              <c:f>'2 Reslot Analysis '!$B$2:$B$22</c:f>
              <c:numCache>
                <c:formatCode>General</c:formatCode>
                <c:ptCount val="13"/>
                <c:pt idx="0">
                  <c:v>41</c:v>
                </c:pt>
                <c:pt idx="1">
                  <c:v>34</c:v>
                </c:pt>
                <c:pt idx="2">
                  <c:v>23</c:v>
                </c:pt>
                <c:pt idx="3">
                  <c:v>18</c:v>
                </c:pt>
                <c:pt idx="4">
                  <c:v>12</c:v>
                </c:pt>
                <c:pt idx="5">
                  <c:v>11</c:v>
                </c:pt>
                <c:pt idx="6">
                  <c:v>10</c:v>
                </c:pt>
                <c:pt idx="7">
                  <c:v>45</c:v>
                </c:pt>
                <c:pt idx="8">
                  <c:v>11</c:v>
                </c:pt>
                <c:pt idx="9">
                  <c:v>8</c:v>
                </c:pt>
                <c:pt idx="10">
                  <c:v>161</c:v>
                </c:pt>
                <c:pt idx="11">
                  <c:v>157</c:v>
                </c:pt>
                <c:pt idx="12">
                  <c:v>144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95-495D-A6D4-2754DE7AC5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4724543"/>
        <c:axId val="484681135"/>
      </c:lineChart>
      <c:catAx>
        <c:axId val="54472454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4681135"/>
        <c:crosses val="autoZero"/>
        <c:auto val="1"/>
        <c:lblAlgn val="ctr"/>
        <c:lblOffset val="100"/>
        <c:noMultiLvlLbl val="0"/>
      </c:catAx>
      <c:valAx>
        <c:axId val="48468113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Part</a:t>
                </a:r>
                <a:r>
                  <a:rPr lang="en-US" baseline="0"/>
                  <a:t> Numbers Sum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4724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1C1B1A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general-.xlsx]2 Reslot Analysis !Labor Intensive</c:name>
    <c:fmtId val="2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spc="200" baseline="0">
                <a:solidFill>
                  <a:schemeClr val="lt1">
                    <a:lumMod val="85000"/>
                  </a:schemeClr>
                </a:solidFill>
                <a:latin typeface="Bebas Neue Cyrillic" panose="02000506000000020004" pitchFamily="2" charset="0"/>
                <a:ea typeface="+mn-ea"/>
                <a:cs typeface="+mn-cs"/>
              </a:defRPr>
            </a:pPr>
            <a:r>
              <a:rPr lang="en-US" spc="200" baseline="0" dirty="0">
                <a:latin typeface="Bebas Neue Cyrillic" panose="02000506000000020004" pitchFamily="2" charset="0"/>
              </a:rPr>
              <a:t>Labor Intensive </a:t>
            </a:r>
            <a:r>
              <a:rPr lang="en-US" sz="1400" b="1" i="0" u="none" strike="noStrike" cap="none" spc="200" baseline="0" dirty="0">
                <a:effectLst/>
                <a:latin typeface="Bebas Neue Cyrillic" panose="02000506000000020004" pitchFamily="2" charset="0"/>
              </a:rPr>
              <a:t>(Mar 22 to Jan 23)</a:t>
            </a:r>
            <a:endParaRPr lang="en-US" spc="200" baseline="0" dirty="0">
              <a:latin typeface="Bebas Neue Cyrillic" panose="0200050600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spc="200" baseline="0">
              <a:solidFill>
                <a:schemeClr val="lt1">
                  <a:lumMod val="85000"/>
                </a:schemeClr>
              </a:solidFill>
              <a:latin typeface="Bebas Neue Cyrillic" panose="0200050600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1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2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3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4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5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'2 Reslot Analysis '!$N$1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rgbClr val="ABD8F4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multiLvlStrRef>
              <c:f>'2 Reslot Analysis '!$M$2:$M$32</c:f>
              <c:multiLvlStrCache>
                <c:ptCount val="19"/>
                <c:lvl>
                  <c:pt idx="0">
                    <c:v>14-Mar</c:v>
                  </c:pt>
                  <c:pt idx="1">
                    <c:v>28-Apr</c:v>
                  </c:pt>
                  <c:pt idx="2">
                    <c:v>15-Apr</c:v>
                  </c:pt>
                  <c:pt idx="3">
                    <c:v>27-May</c:v>
                  </c:pt>
                  <c:pt idx="4">
                    <c:v>13-May</c:v>
                  </c:pt>
                  <c:pt idx="5">
                    <c:v>15-Jun</c:v>
                  </c:pt>
                  <c:pt idx="6">
                    <c:v>19-Jul</c:v>
                  </c:pt>
                  <c:pt idx="7">
                    <c:v>9-Aug</c:v>
                  </c:pt>
                  <c:pt idx="8">
                    <c:v>1-Sep</c:v>
                  </c:pt>
                  <c:pt idx="9">
                    <c:v>22-Sep</c:v>
                  </c:pt>
                  <c:pt idx="10">
                    <c:v>27-Oct</c:v>
                  </c:pt>
                  <c:pt idx="11">
                    <c:v>14-Oct</c:v>
                  </c:pt>
                  <c:pt idx="12">
                    <c:v>11-Nov</c:v>
                  </c:pt>
                  <c:pt idx="13">
                    <c:v>22-Nov</c:v>
                  </c:pt>
                  <c:pt idx="14">
                    <c:v>9-Dec</c:v>
                  </c:pt>
                  <c:pt idx="15">
                    <c:v>30-Dec</c:v>
                  </c:pt>
                  <c:pt idx="16">
                    <c:v>20-Jan</c:v>
                  </c:pt>
                  <c:pt idx="17">
                    <c:v>25-Jan</c:v>
                  </c:pt>
                  <c:pt idx="18">
                    <c:v>23-Jan</c:v>
                  </c:pt>
                </c:lvl>
                <c:lvl>
                  <c:pt idx="0">
                    <c:v>Mar</c:v>
                  </c:pt>
                  <c:pt idx="1">
                    <c:v>Apr</c:v>
                  </c:pt>
                  <c:pt idx="3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10">
                    <c:v>Oct</c:v>
                  </c:pt>
                  <c:pt idx="12">
                    <c:v>Nov</c:v>
                  </c:pt>
                  <c:pt idx="14">
                    <c:v>Dec</c:v>
                  </c:pt>
                  <c:pt idx="16">
                    <c:v>Jan</c:v>
                  </c:pt>
                </c:lvl>
              </c:multiLvlStrCache>
            </c:multiLvlStrRef>
          </c:cat>
          <c:val>
            <c:numRef>
              <c:f>'2 Reslot Analysis '!$N$2:$N$32</c:f>
              <c:numCache>
                <c:formatCode>General</c:formatCode>
                <c:ptCount val="19"/>
                <c:pt idx="0">
                  <c:v>86</c:v>
                </c:pt>
                <c:pt idx="1">
                  <c:v>88</c:v>
                </c:pt>
                <c:pt idx="2">
                  <c:v>88</c:v>
                </c:pt>
                <c:pt idx="3">
                  <c:v>59</c:v>
                </c:pt>
                <c:pt idx="4">
                  <c:v>59</c:v>
                </c:pt>
                <c:pt idx="5">
                  <c:v>82</c:v>
                </c:pt>
                <c:pt idx="6">
                  <c:v>82</c:v>
                </c:pt>
                <c:pt idx="7">
                  <c:v>83</c:v>
                </c:pt>
                <c:pt idx="8">
                  <c:v>58</c:v>
                </c:pt>
                <c:pt idx="9">
                  <c:v>51</c:v>
                </c:pt>
                <c:pt idx="10">
                  <c:v>34</c:v>
                </c:pt>
                <c:pt idx="11">
                  <c:v>34</c:v>
                </c:pt>
                <c:pt idx="12">
                  <c:v>33</c:v>
                </c:pt>
                <c:pt idx="13">
                  <c:v>23</c:v>
                </c:pt>
                <c:pt idx="14">
                  <c:v>16</c:v>
                </c:pt>
                <c:pt idx="15">
                  <c:v>16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DFA-48BC-A736-44FA5FFCC7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83109583"/>
        <c:axId val="537060751"/>
      </c:lineChart>
      <c:catAx>
        <c:axId val="68310958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7060751"/>
        <c:crosses val="autoZero"/>
        <c:auto val="1"/>
        <c:lblAlgn val="ctr"/>
        <c:lblOffset val="100"/>
        <c:noMultiLvlLbl val="0"/>
      </c:catAx>
      <c:valAx>
        <c:axId val="537060751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 LI</a:t>
                </a:r>
                <a:r>
                  <a:rPr lang="en-US" baseline="0"/>
                  <a:t> Part Numbers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3109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solidFill>
      <a:srgbClr val="1C1B1A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'[Copy of ANALISIS LAYOUT2.xlsx]Analisis Layout'!$A$2:$A$21</cx:f>
        <cx:lvl ptCount="20">
          <cx:pt idx="0">01 - FASTENERS</cx:pt>
          <cx:pt idx="1">10 - SAFETY SUPPLIES</cx:pt>
          <cx:pt idx="2">06 - JANITORIAL SUPPLIES</cx:pt>
          <cx:pt idx="3">02 - TOOLS AND ACCESSORIES</cx:pt>
          <cx:pt idx="4">15 - MFG Standards</cx:pt>
          <cx:pt idx="5">07 - ELECTRICAL SUPPLIES</cx:pt>
          <cx:pt idx="6">16 - Office Products</cx:pt>
          <cx:pt idx="7">04 - HYDRAULICS AND PNEUMATICS</cx:pt>
          <cx:pt idx="8">03 - CUTTING TOOLS</cx:pt>
          <cx:pt idx="9">50 - CLEARANCE</cx:pt>
          <cx:pt idx="10">08 - Welding &amp; Abrasives</cx:pt>
          <cx:pt idx="11">05 - MATERIAL HANDLING</cx:pt>
          <cx:pt idx="12">90 - PACKAGING MATERIAL</cx:pt>
          <cx:pt idx="13">09 - MFG SPECIALS DIVISION</cx:pt>
          <cx:pt idx="14">33 - SERVICE REGRIND SHARPCUT</cx:pt>
          <cx:pt idx="15">95 - FASTENAL WORK WEAR</cx:pt>
          <cx:pt idx="16">97 - GENERAL SUPPLIES</cx:pt>
          <cx:pt idx="17">99 - FASTENERS - SEMI-STANDARDS</cx:pt>
          <cx:pt idx="18">30 - SERVICE BANDSAW WELDING</cx:pt>
          <cx:pt idx="19">14 - METALS-ALLOYS AND MATERIALS</cx:pt>
        </cx:lvl>
      </cx:strDim>
      <cx:numDim type="val">
        <cx:f>'[Copy of ANALISIS LAYOUT2.xlsx]Analisis Layout'!$B$2:$B$21</cx:f>
        <cx:lvl ptCount="20" formatCode="General">
          <cx:pt idx="0">1493.28</cx:pt>
          <cx:pt idx="1">732</cx:pt>
          <cx:pt idx="2">146.40000000000001</cx:pt>
          <cx:pt idx="3">117.12</cx:pt>
          <cx:pt idx="4">87.840000000000003</cx:pt>
          <cx:pt idx="5">58.560000000000002</cx:pt>
          <cx:pt idx="6">58.560000000000002</cx:pt>
          <cx:pt idx="7">29.280000000000001</cx:pt>
          <cx:pt idx="8">29.280000000000001</cx:pt>
          <cx:pt idx="9">29.280000000000001</cx:pt>
          <cx:pt idx="10">29.280000000000001</cx:pt>
          <cx:pt idx="11">29.280000000000001</cx:pt>
          <cx:pt idx="12">29.280000000000001</cx:pt>
          <cx:pt idx="13">29.280000000000001</cx:pt>
          <cx:pt idx="14">29.280000000000001</cx:pt>
          <cx:pt idx="15">0</cx:pt>
          <cx:pt idx="16">0</cx:pt>
          <cx:pt idx="17">0</cx:pt>
          <cx:pt idx="18">0</cx:pt>
          <cx:pt idx="19">0</cx:pt>
        </cx:lvl>
      </cx:numDim>
    </cx:data>
    <cx:data id="1">
      <cx:strDim type="cat">
        <cx:f>'[Copy of ANALISIS LAYOUT2.xlsx]Analisis Layout'!$A$2:$A$21</cx:f>
        <cx:lvl ptCount="20">
          <cx:pt idx="0">01 - FASTENERS</cx:pt>
          <cx:pt idx="1">10 - SAFETY SUPPLIES</cx:pt>
          <cx:pt idx="2">06 - JANITORIAL SUPPLIES</cx:pt>
          <cx:pt idx="3">02 - TOOLS AND ACCESSORIES</cx:pt>
          <cx:pt idx="4">15 - MFG Standards</cx:pt>
          <cx:pt idx="5">07 - ELECTRICAL SUPPLIES</cx:pt>
          <cx:pt idx="6">16 - Office Products</cx:pt>
          <cx:pt idx="7">04 - HYDRAULICS AND PNEUMATICS</cx:pt>
          <cx:pt idx="8">03 - CUTTING TOOLS</cx:pt>
          <cx:pt idx="9">50 - CLEARANCE</cx:pt>
          <cx:pt idx="10">08 - Welding &amp; Abrasives</cx:pt>
          <cx:pt idx="11">05 - MATERIAL HANDLING</cx:pt>
          <cx:pt idx="12">90 - PACKAGING MATERIAL</cx:pt>
          <cx:pt idx="13">09 - MFG SPECIALS DIVISION</cx:pt>
          <cx:pt idx="14">33 - SERVICE REGRIND SHARPCUT</cx:pt>
          <cx:pt idx="15">95 - FASTENAL WORK WEAR</cx:pt>
          <cx:pt idx="16">97 - GENERAL SUPPLIES</cx:pt>
          <cx:pt idx="17">99 - FASTENERS - SEMI-STANDARDS</cx:pt>
          <cx:pt idx="18">30 - SERVICE BANDSAW WELDING</cx:pt>
          <cx:pt idx="19">14 - METALS-ALLOYS AND MATERIALS</cx:pt>
        </cx:lvl>
      </cx:strDim>
      <cx:numDim type="val">
        <cx:f>'[Copy of ANALISIS LAYOUT2.xlsx]Analisis Layout'!$C$2:$C$21</cx:f>
        <cx:lvl ptCount="20" formatCode="General">
          <cx:pt idx="0">51</cx:pt>
          <cx:pt idx="1">25</cx:pt>
          <cx:pt idx="2">5</cx:pt>
          <cx:pt idx="3">4</cx:pt>
          <cx:pt idx="4">3</cx:pt>
          <cx:pt idx="5">2</cx:pt>
          <cx:pt idx="6">2</cx:pt>
          <cx:pt idx="7">1</cx:pt>
          <cx:pt idx="8">1</cx:pt>
          <cx:pt idx="9">1</cx:pt>
          <cx:pt idx="10">1</cx:pt>
          <cx:pt idx="11">1</cx:pt>
          <cx:pt idx="12">1</cx:pt>
          <cx:pt idx="13">1</cx:pt>
          <cx:pt idx="14">1</cx:pt>
          <cx:pt idx="15">0</cx:pt>
          <cx:pt idx="16">0</cx:pt>
          <cx:pt idx="17">0</cx:pt>
          <cx:pt idx="18">0</cx:pt>
          <cx:pt idx="19">0</cx:pt>
        </cx:lvl>
      </cx:numDim>
    </cx:data>
  </cx:chartData>
  <cx:chart>
    <cx:title pos="t" align="ctr" overlay="0">
      <cx:tx>
        <cx:txData>
          <cx:v>Pareto Theory</cx:v>
        </cx:txData>
      </cx:tx>
      <cx:spPr>
        <a:solidFill>
          <a:schemeClr val="bg1"/>
        </a:solidFill>
      </cx:spPr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solidFill>
                <a:schemeClr val="bg1"/>
              </a:solidFill>
            </a:defRPr>
          </a:pPr>
          <a:r>
            <a:rPr lang="en-US" sz="2400" b="0" i="0" u="none" strike="noStrike" baseline="0" dirty="0">
              <a:solidFill>
                <a:schemeClr val="bg1"/>
              </a:solidFill>
              <a:latin typeface="Bebas Neue Cyrillic" panose="02000506000000020004" pitchFamily="2" charset="0"/>
            </a:rPr>
            <a:t>Pareto Theory</a:t>
          </a:r>
        </a:p>
      </cx:txPr>
    </cx:title>
    <cx:plotArea>
      <cx:plotAreaRegion>
        <cx:plotSurface>
          <cx:spPr>
            <a:noFill/>
          </cx:spPr>
        </cx:plotSurface>
        <cx:series layoutId="clusteredColumn" uniqueId="{47F54F09-FF67-4F9C-AB5F-D12ECA12570A}" formatIdx="0">
          <cx:tx>
            <cx:txData>
              <cx:f>'[Copy of ANALISIS LAYOUT2.xlsx]Analisis Layout'!$B$1</cx:f>
              <cx:v>Numero de locaciones</cx:v>
            </cx:txData>
          </cx:tx>
          <cx:spPr>
            <a:gradFill>
              <a:gsLst>
                <a:gs pos="100000">
                  <a:srgbClr val="003B69"/>
                </a:gs>
                <a:gs pos="52000">
                  <a:srgbClr val="47AAE7"/>
                </a:gs>
                <a:gs pos="0">
                  <a:srgbClr val="FFFFFF"/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</cx:spPr>
          <cx:dataId val="0"/>
          <cx:layoutPr>
            <cx:aggregation/>
          </cx:layoutPr>
          <cx:axisId val="1"/>
        </cx:series>
        <cx:series layoutId="clusteredColumn" hidden="1" uniqueId="{987F70BA-49CC-48AA-8EC5-0F4FF45B880C}" formatIdx="2">
          <cx:tx>
            <cx:txData>
              <cx:f>'[Copy of ANALISIS LAYOUT2.xlsx]Analisis Layout'!$C$1</cx:f>
              <cx:v>porcentaje</cx:v>
            </cx:txData>
          </cx:tx>
          <cx:dataId val="1"/>
          <cx:layoutPr>
            <cx:aggregation/>
          </cx:layoutPr>
          <cx:axisId val="1"/>
        </cx:series>
        <cx:series layoutId="paretoLine" ownerIdx="0" uniqueId="{1E9DDF4B-3FFA-442F-B7C0-AF2058760A5F}" formatIdx="1">
          <cx:spPr>
            <a:ln w="22225" cap="rnd">
              <a:solidFill>
                <a:schemeClr val="bg1"/>
              </a:solidFill>
            </a:ln>
          </cx:spPr>
          <cx:axisId val="2"/>
        </cx:series>
        <cx:series layoutId="paretoLine" ownerIdx="1" uniqueId="{94B1A934-7B48-4856-83FF-DAFF4D4E625E}" formatIdx="3">
          <cx:axisId val="2"/>
        </cx:series>
      </cx:plotAreaRegion>
      <cx:axis id="0">
        <cx:catScaling gapWidth="0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rgbClr val="FFFFFF"/>
                </a:solidFill>
              </a:defRPr>
            </a:pPr>
            <a:endParaRPr lang="en-US" sz="900" b="0" i="0" u="none" strike="noStrike" baseline="0">
              <a:solidFill>
                <a:srgbClr val="FFFFFF"/>
              </a:solidFill>
              <a:latin typeface="Trebuchet MS" panose="020B0603020202020204"/>
            </a:endParaRPr>
          </a:p>
        </cx:txPr>
      </cx:axis>
      <cx:axis id="1">
        <cx:valScaling/>
        <cx:maj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chemeClr val="bg1"/>
                </a:solidFill>
              </a:defRPr>
            </a:pPr>
            <a:endParaRPr lang="en-US" sz="900" b="0" i="0" u="none" strike="noStrike" baseline="0">
              <a:solidFill>
                <a:schemeClr val="bg1"/>
              </a:solidFill>
              <a:latin typeface="Trebuchet MS" panose="020B0603020202020204"/>
            </a:endParaRPr>
          </a:p>
        </cx:txPr>
      </cx:axis>
      <cx:axis id="2">
        <cx:valScaling max="1" min="0"/>
        <cx:units unit="percentage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chemeClr val="bg1"/>
                </a:solidFill>
              </a:defRPr>
            </a:pPr>
            <a:endParaRPr lang="en-US" sz="900" b="0" i="0" u="none" strike="noStrike" baseline="0">
              <a:solidFill>
                <a:schemeClr val="bg1"/>
              </a:solidFill>
              <a:latin typeface="Trebuchet MS" panose="020B0603020202020204"/>
            </a:endParaRPr>
          </a:p>
        </cx:txPr>
      </cx:axis>
    </cx:plotArea>
  </cx:chart>
  <cx:spPr>
    <a:solidFill>
      <a:srgbClr val="1C1B1A"/>
    </a:solidFill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71">
  <cs:axisTitle>
    <cs:lnRef idx="0"/>
    <cs:fillRef idx="0"/>
    <cs:effectRef idx="0"/>
    <cs:fontRef idx="minor">
      <a:schemeClr val="lt1"/>
    </cs:fontRef>
    <cs:defRPr sz="1197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/>
    <cs:bodyPr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/>
  </cs:chartArea>
  <cs:dataLabel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  <a:ln w="9525"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/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lt1">
            <a:alpha val="2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/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/>
    <cs:bodyPr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995" b="1" cap="all" spc="100"/>
    <cs:bodyPr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lt1"/>
        </a:solidFill>
        <a:prstDash val="sysDash"/>
      </a:ln>
    </cs:spPr>
  </cs:trendline>
  <cs:trendlineLabel>
    <cs:lnRef idx="0"/>
    <cs:fillRef idx="0"/>
    <cs:effectRef idx="0"/>
    <cs:fontRef idx="minor">
      <a:schemeClr val="lt1"/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lt1"/>
    </cs:fontRef>
    <cs:defRPr sz="1197"/>
    <cs:bodyPr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6824-A55C-4F44-B9CB-109B027241D7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8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6824-A55C-4F44-B9CB-109B027241D7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15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6824-A55C-4F44-B9CB-109B027241D7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0675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6824-A55C-4F44-B9CB-109B027241D7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01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6824-A55C-4F44-B9CB-109B027241D7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0638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6824-A55C-4F44-B9CB-109B027241D7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44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6824-A55C-4F44-B9CB-109B027241D7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530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6824-A55C-4F44-B9CB-109B027241D7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55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7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6824-A55C-4F44-B9CB-109B027241D7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70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6824-A55C-4F44-B9CB-109B027241D7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7675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6824-A55C-4F44-B9CB-109B027241D7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4549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6824-A55C-4F44-B9CB-109B027241D7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261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3/3/2023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3/3/2023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6824-A55C-4F44-B9CB-109B027241D7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59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6824-A55C-4F44-B9CB-109B027241D7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6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6824-A55C-4F44-B9CB-109B027241D7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16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6824-A55C-4F44-B9CB-109B027241D7}" type="datetimeFigureOut">
              <a:rPr lang="en-US" smtClean="0"/>
              <a:t>3/3/2023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40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413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800" r:id="rId17"/>
    <p:sldLayoutId id="2147483669" r:id="rId18"/>
    <p:sldLayoutId id="2147483673" r:id="rId19"/>
    <p:sldLayoutId id="2147483674" r:id="rId20"/>
    <p:sldLayoutId id="2147483676" r:id="rId21"/>
    <p:sldLayoutId id="2147483675" r:id="rId22"/>
    <p:sldLayoutId id="2147483677" r:id="rId23"/>
    <p:sldLayoutId id="2147483678" r:id="rId24"/>
    <p:sldLayoutId id="2147483679" r:id="rId25"/>
    <p:sldLayoutId id="2147483681" r:id="rId26"/>
    <p:sldLayoutId id="2147483686" r:id="rId27"/>
    <p:sldLayoutId id="2147483683" r:id="rId28"/>
    <p:sldLayoutId id="2147483685" r:id="rId29"/>
    <p:sldLayoutId id="2147483684" r:id="rId30"/>
    <p:sldLayoutId id="2147483680" r:id="rId31"/>
    <p:sldLayoutId id="2147483691" r:id="rId32"/>
    <p:sldLayoutId id="2147483692" r:id="rId33"/>
    <p:sldLayoutId id="2147483693" r:id="rId34"/>
    <p:sldLayoutId id="2147483694" r:id="rId35"/>
    <p:sldLayoutId id="2147483688" r:id="rId36"/>
    <p:sldLayoutId id="2147483687" r:id="rId37"/>
    <p:sldLayoutId id="2147483689" r:id="rId38"/>
    <p:sldLayoutId id="2147483690" r:id="rId39"/>
    <p:sldLayoutId id="2147483695" r:id="rId40"/>
    <p:sldLayoutId id="2147483696" r:id="rId41"/>
    <p:sldLayoutId id="2147483697" r:id="rId42"/>
    <p:sldLayoutId id="2147483698" r:id="rId43"/>
    <p:sldLayoutId id="2147483703" r:id="rId44"/>
    <p:sldLayoutId id="2147483704" r:id="rId45"/>
    <p:sldLayoutId id="2147483705" r:id="rId46"/>
    <p:sldLayoutId id="2147483706" r:id="rId47"/>
    <p:sldLayoutId id="2147483700" r:id="rId48"/>
    <p:sldLayoutId id="2147483699" r:id="rId49"/>
    <p:sldLayoutId id="2147483701" r:id="rId50"/>
    <p:sldLayoutId id="2147483702" r:id="rId5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18.sv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17.png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11" Type="http://schemas.openxmlformats.org/officeDocument/2006/relationships/image" Target="../media/image45.png"/><Relationship Id="rId5" Type="http://schemas.openxmlformats.org/officeDocument/2006/relationships/image" Target="../media/image40.svg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erojas@fastenal.com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1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sv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27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33856" y="0"/>
            <a:ext cx="11058144" cy="685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7051" r="7051"/>
          <a:stretch>
            <a:fillRect/>
          </a:stretch>
        </p:blipFill>
        <p:spPr>
          <a:xfrm rot="-3622350">
            <a:off x="-2887978" y="-664870"/>
            <a:ext cx="10490931" cy="68731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7943"/>
          <a:stretch>
            <a:fillRect/>
          </a:stretch>
        </p:blipFill>
        <p:spPr>
          <a:xfrm rot="1781598">
            <a:off x="2857267" y="-142503"/>
            <a:ext cx="3029606" cy="658236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-3652704">
            <a:off x="5228067" y="551485"/>
            <a:ext cx="3904735" cy="807214"/>
            <a:chOff x="0" y="0"/>
            <a:chExt cx="1542612" cy="3188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082944" y="6343176"/>
            <a:ext cx="2683191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76"/>
              </a:lnSpc>
            </a:pPr>
            <a:r>
              <a:rPr lang="en-US" sz="1914" spc="38">
                <a:solidFill>
                  <a:srgbClr val="FFFFFF"/>
                </a:solidFill>
                <a:latin typeface="Montserrat Italics"/>
              </a:rPr>
              <a:t>FEBRUARY 2023</a:t>
            </a:r>
          </a:p>
        </p:txBody>
      </p:sp>
      <p:grpSp>
        <p:nvGrpSpPr>
          <p:cNvPr id="10" name="Group 10"/>
          <p:cNvGrpSpPr/>
          <p:nvPr/>
        </p:nvGrpSpPr>
        <p:grpSpPr>
          <a:xfrm rot="-3652704">
            <a:off x="1780374" y="6724666"/>
            <a:ext cx="3904735" cy="807214"/>
            <a:chOff x="0" y="0"/>
            <a:chExt cx="1542612" cy="3188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-3652704">
            <a:off x="1416381" y="6813191"/>
            <a:ext cx="3904735" cy="630165"/>
            <a:chOff x="0" y="0"/>
            <a:chExt cx="1542612" cy="2489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6" name="Group 16"/>
          <p:cNvGrpSpPr/>
          <p:nvPr/>
        </p:nvGrpSpPr>
        <p:grpSpPr>
          <a:xfrm rot="-3652704">
            <a:off x="5380300" y="-462395"/>
            <a:ext cx="3904735" cy="630165"/>
            <a:chOff x="0" y="0"/>
            <a:chExt cx="1542612" cy="24895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5162" y="1654754"/>
            <a:ext cx="7199852" cy="4571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2"/>
              </a:lnSpc>
            </a:pPr>
            <a:r>
              <a:rPr lang="en-US" sz="9991" spc="-589" dirty="0">
                <a:solidFill>
                  <a:srgbClr val="FFFFFF"/>
                </a:solidFill>
                <a:latin typeface="Bebas Neue Cyrillic" panose="020B0604020202020204" charset="0"/>
              </a:rPr>
              <a:t>MATERIAL</a:t>
            </a:r>
            <a:r>
              <a:rPr lang="en-US" sz="9991" spc="-589" dirty="0">
                <a:solidFill>
                  <a:srgbClr val="FFFFFF"/>
                </a:solidFill>
                <a:latin typeface="Bebas Neue Cyrillic"/>
              </a:rPr>
              <a:t> HANDLING EFFICIENCIES</a:t>
            </a:r>
          </a:p>
        </p:txBody>
      </p:sp>
      <p:grpSp>
        <p:nvGrpSpPr>
          <p:cNvPr id="20" name="Group 20"/>
          <p:cNvGrpSpPr/>
          <p:nvPr/>
        </p:nvGrpSpPr>
        <p:grpSpPr>
          <a:xfrm rot="-3652704">
            <a:off x="10116503" y="6045692"/>
            <a:ext cx="3904735" cy="807214"/>
            <a:chOff x="0" y="0"/>
            <a:chExt cx="1542612" cy="31889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3" name="Group 23"/>
          <p:cNvGrpSpPr/>
          <p:nvPr/>
        </p:nvGrpSpPr>
        <p:grpSpPr>
          <a:xfrm rot="-3652704">
            <a:off x="9933621" y="5357234"/>
            <a:ext cx="3904735" cy="630165"/>
            <a:chOff x="0" y="0"/>
            <a:chExt cx="1542612" cy="24895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4065BCC-7ADD-4FC5-9016-8D839920F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48223" y="212443"/>
            <a:ext cx="4245871" cy="9467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2700" r="21503" b="2009"/>
          <a:stretch>
            <a:fillRect/>
          </a:stretch>
        </p:blipFill>
        <p:spPr>
          <a:xfrm rot="10800000">
            <a:off x="-811668" y="-2146008"/>
            <a:ext cx="13003667" cy="1002077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7943"/>
          <a:stretch>
            <a:fillRect/>
          </a:stretch>
        </p:blipFill>
        <p:spPr>
          <a:xfrm>
            <a:off x="8137424" y="-1216187"/>
            <a:ext cx="4030561" cy="875712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-3652704">
            <a:off x="2641781" y="282194"/>
            <a:ext cx="3904735" cy="807214"/>
            <a:chOff x="0" y="0"/>
            <a:chExt cx="1542612" cy="3188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 rot="-3652704">
            <a:off x="-792549" y="6147878"/>
            <a:ext cx="3904735" cy="807214"/>
            <a:chOff x="0" y="0"/>
            <a:chExt cx="1542612" cy="3188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 rot="-3652704">
            <a:off x="-1462798" y="6542918"/>
            <a:ext cx="3904735" cy="630165"/>
            <a:chOff x="0" y="0"/>
            <a:chExt cx="1542612" cy="2489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5" name="Group 15"/>
          <p:cNvGrpSpPr/>
          <p:nvPr/>
        </p:nvGrpSpPr>
        <p:grpSpPr>
          <a:xfrm rot="-3652704">
            <a:off x="3214129" y="42356"/>
            <a:ext cx="3904735" cy="630165"/>
            <a:chOff x="0" y="0"/>
            <a:chExt cx="1542612" cy="24895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 rot="-3652704">
            <a:off x="10116503" y="6001800"/>
            <a:ext cx="3904735" cy="807214"/>
            <a:chOff x="0" y="0"/>
            <a:chExt cx="1542612" cy="31889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2" name="Group 22"/>
          <p:cNvGrpSpPr/>
          <p:nvPr/>
        </p:nvGrpSpPr>
        <p:grpSpPr>
          <a:xfrm rot="-3652704">
            <a:off x="9780001" y="5357234"/>
            <a:ext cx="3904735" cy="630165"/>
            <a:chOff x="0" y="0"/>
            <a:chExt cx="1542612" cy="24895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26" name="Picture 91">
            <a:extLst>
              <a:ext uri="{FF2B5EF4-FFF2-40B4-BE49-F238E27FC236}">
                <a16:creationId xmlns:a16="http://schemas.microsoft.com/office/drawing/2014/main" id="{D959ED42-4BDC-4E6C-B221-F2AC1DE75A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312646" y="46767"/>
            <a:ext cx="2711683" cy="604015"/>
          </a:xfrm>
          <a:prstGeom prst="rect">
            <a:avLst/>
          </a:prstGeom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29F5C92C-EE07-41E7-AC49-30C2D37D10F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7943"/>
          <a:stretch>
            <a:fillRect/>
          </a:stretch>
        </p:blipFill>
        <p:spPr>
          <a:xfrm rot="10800000">
            <a:off x="-751985" y="-430552"/>
            <a:ext cx="4030561" cy="8757125"/>
          </a:xfrm>
          <a:prstGeom prst="rect">
            <a:avLst/>
          </a:prstGeom>
        </p:spPr>
      </p:pic>
      <p:grpSp>
        <p:nvGrpSpPr>
          <p:cNvPr id="28" name="Group 6">
            <a:extLst>
              <a:ext uri="{FF2B5EF4-FFF2-40B4-BE49-F238E27FC236}">
                <a16:creationId xmlns:a16="http://schemas.microsoft.com/office/drawing/2014/main" id="{92BF88F4-3E89-431F-A43B-BC9394F87754}"/>
              </a:ext>
            </a:extLst>
          </p:cNvPr>
          <p:cNvGrpSpPr/>
          <p:nvPr/>
        </p:nvGrpSpPr>
        <p:grpSpPr>
          <a:xfrm rot="14060976">
            <a:off x="6463147" y="7810314"/>
            <a:ext cx="3904735" cy="807214"/>
            <a:chOff x="0" y="0"/>
            <a:chExt cx="1542612" cy="318899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684EB954-D8B7-4251-866C-B65A8A8FE419}"/>
                </a:ext>
              </a:extLst>
            </p:cNvPr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C4BD413C-1ACD-45EA-B38C-757EF0F29A7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31" name="Group 15">
            <a:extLst>
              <a:ext uri="{FF2B5EF4-FFF2-40B4-BE49-F238E27FC236}">
                <a16:creationId xmlns:a16="http://schemas.microsoft.com/office/drawing/2014/main" id="{36C61EEA-7578-4A68-A93D-B6E6F0CB65A4}"/>
              </a:ext>
            </a:extLst>
          </p:cNvPr>
          <p:cNvGrpSpPr/>
          <p:nvPr/>
        </p:nvGrpSpPr>
        <p:grpSpPr>
          <a:xfrm rot="14060976">
            <a:off x="7035495" y="7570476"/>
            <a:ext cx="3904735" cy="630165"/>
            <a:chOff x="0" y="0"/>
            <a:chExt cx="1542612" cy="248954"/>
          </a:xfrm>
        </p:grpSpPr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E3F83E4C-DADF-4706-BDD1-78D5980E1616}"/>
                </a:ext>
              </a:extLst>
            </p:cNvPr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33" name="TextBox 17">
              <a:extLst>
                <a:ext uri="{FF2B5EF4-FFF2-40B4-BE49-F238E27FC236}">
                  <a16:creationId xmlns:a16="http://schemas.microsoft.com/office/drawing/2014/main" id="{6D303DC6-74CD-46BC-97FE-305B327B999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E5FD9DD-8330-44AE-8109-AD0D8D391D3E}"/>
              </a:ext>
            </a:extLst>
          </p:cNvPr>
          <p:cNvSpPr txBox="1"/>
          <p:nvPr/>
        </p:nvSpPr>
        <p:spPr>
          <a:xfrm>
            <a:off x="1650748" y="3090619"/>
            <a:ext cx="8508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Bebas Neue Cyrillic" panose="02000506000000020004" charset="0"/>
                <a:cs typeface="Calibri" panose="020F0502020204030204" pitchFamily="34" charset="0"/>
              </a:rPr>
              <a:t>3.Layout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249F87-9AB5-4D46-B67A-EE2A29154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51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3B69"/>
            </a:gs>
            <a:gs pos="100000">
              <a:srgbClr val="00599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>
            <a:extLst>
              <a:ext uri="{FF2B5EF4-FFF2-40B4-BE49-F238E27FC236}">
                <a16:creationId xmlns:a16="http://schemas.microsoft.com/office/drawing/2014/main" id="{66AD10CA-EF1B-47CC-989C-74B6ECE5B237}"/>
              </a:ext>
            </a:extLst>
          </p:cNvPr>
          <p:cNvGrpSpPr/>
          <p:nvPr/>
        </p:nvGrpSpPr>
        <p:grpSpPr>
          <a:xfrm>
            <a:off x="2543040" y="1063690"/>
            <a:ext cx="6899245" cy="5574818"/>
            <a:chOff x="0" y="0"/>
            <a:chExt cx="7070100" cy="12734862"/>
          </a:xfrm>
        </p:grpSpPr>
        <p:grpSp>
          <p:nvGrpSpPr>
            <p:cNvPr id="26" name="Group 4">
              <a:extLst>
                <a:ext uri="{FF2B5EF4-FFF2-40B4-BE49-F238E27FC236}">
                  <a16:creationId xmlns:a16="http://schemas.microsoft.com/office/drawing/2014/main" id="{AF7A7B2A-91A0-4DF7-983C-ED044F696826}"/>
                </a:ext>
              </a:extLst>
            </p:cNvPr>
            <p:cNvGrpSpPr/>
            <p:nvPr/>
          </p:nvGrpSpPr>
          <p:grpSpPr>
            <a:xfrm rot="-10800000">
              <a:off x="226434" y="2151200"/>
              <a:ext cx="6526370" cy="1528759"/>
              <a:chOff x="-3810" y="0"/>
              <a:chExt cx="2922744" cy="684633"/>
            </a:xfrm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DF4B9F40-6F09-404C-BACA-455FBABEE16B}"/>
                  </a:ext>
                </a:extLst>
              </p:cNvPr>
              <p:cNvSpPr/>
              <p:nvPr/>
            </p:nvSpPr>
            <p:spPr>
              <a:xfrm>
                <a:off x="10160" y="16510"/>
                <a:ext cx="2893534" cy="657963"/>
              </a:xfrm>
              <a:custGeom>
                <a:avLst/>
                <a:gdLst/>
                <a:ahLst/>
                <a:cxnLst/>
                <a:rect l="l" t="t" r="r" b="b"/>
                <a:pathLst>
                  <a:path w="2893534" h="657963">
                    <a:moveTo>
                      <a:pt x="2893534" y="657963"/>
                    </a:moveTo>
                    <a:lnTo>
                      <a:pt x="0" y="650343"/>
                    </a:lnTo>
                    <a:lnTo>
                      <a:pt x="0" y="241426"/>
                    </a:lnTo>
                    <a:lnTo>
                      <a:pt x="17780" y="19050"/>
                    </a:lnTo>
                    <a:lnTo>
                      <a:pt x="1440769" y="0"/>
                    </a:lnTo>
                    <a:lnTo>
                      <a:pt x="2874484" y="508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9E2A2DA0-5F5D-4A08-9376-3D901FEE341B}"/>
                  </a:ext>
                </a:extLst>
              </p:cNvPr>
              <p:cNvSpPr/>
              <p:nvPr/>
            </p:nvSpPr>
            <p:spPr>
              <a:xfrm>
                <a:off x="-3810" y="0"/>
                <a:ext cx="2922744" cy="684633"/>
              </a:xfrm>
              <a:custGeom>
                <a:avLst/>
                <a:gdLst/>
                <a:ahLst/>
                <a:cxnLst/>
                <a:rect l="l" t="t" r="r" b="b"/>
                <a:pathLst>
                  <a:path w="2922744" h="684633">
                    <a:moveTo>
                      <a:pt x="2888454" y="21590"/>
                    </a:moveTo>
                    <a:cubicBezTo>
                      <a:pt x="2889725" y="34290"/>
                      <a:pt x="2889725" y="44450"/>
                      <a:pt x="2890994" y="54610"/>
                    </a:cubicBezTo>
                    <a:cubicBezTo>
                      <a:pt x="2893535" y="72985"/>
                      <a:pt x="2894804" y="85493"/>
                      <a:pt x="2897344" y="97555"/>
                    </a:cubicBezTo>
                    <a:cubicBezTo>
                      <a:pt x="2897344" y="114978"/>
                      <a:pt x="2910044" y="458523"/>
                      <a:pt x="2916394" y="475946"/>
                    </a:cubicBezTo>
                    <a:cubicBezTo>
                      <a:pt x="2922744" y="502304"/>
                      <a:pt x="2918935" y="529108"/>
                      <a:pt x="2918935" y="555466"/>
                    </a:cubicBezTo>
                    <a:cubicBezTo>
                      <a:pt x="2918935" y="578696"/>
                      <a:pt x="2920204" y="600140"/>
                      <a:pt x="2921475" y="623673"/>
                    </a:cubicBezTo>
                    <a:cubicBezTo>
                      <a:pt x="2921475" y="645263"/>
                      <a:pt x="2921475" y="659233"/>
                      <a:pt x="2921475" y="683363"/>
                    </a:cubicBezTo>
                    <a:cubicBezTo>
                      <a:pt x="2898615" y="683363"/>
                      <a:pt x="2878294" y="684633"/>
                      <a:pt x="2854056" y="683363"/>
                    </a:cubicBezTo>
                    <a:cubicBezTo>
                      <a:pt x="2709222" y="678283"/>
                      <a:pt x="2562160" y="684633"/>
                      <a:pt x="2417326" y="679553"/>
                    </a:cubicBezTo>
                    <a:cubicBezTo>
                      <a:pt x="2330426" y="675743"/>
                      <a:pt x="2245754" y="678283"/>
                      <a:pt x="2158854" y="675743"/>
                    </a:cubicBezTo>
                    <a:cubicBezTo>
                      <a:pt x="2118746" y="674473"/>
                      <a:pt x="2078638" y="673203"/>
                      <a:pt x="2038530" y="671933"/>
                    </a:cubicBezTo>
                    <a:cubicBezTo>
                      <a:pt x="2014020" y="671933"/>
                      <a:pt x="1991738" y="673203"/>
                      <a:pt x="1967227" y="673203"/>
                    </a:cubicBezTo>
                    <a:cubicBezTo>
                      <a:pt x="1904838" y="671933"/>
                      <a:pt x="1733265" y="673203"/>
                      <a:pt x="1670875" y="671933"/>
                    </a:cubicBezTo>
                    <a:cubicBezTo>
                      <a:pt x="1626311" y="670663"/>
                      <a:pt x="735027" y="679553"/>
                      <a:pt x="690462" y="678283"/>
                    </a:cubicBezTo>
                    <a:cubicBezTo>
                      <a:pt x="679321" y="678283"/>
                      <a:pt x="665952" y="679553"/>
                      <a:pt x="654811" y="679553"/>
                    </a:cubicBezTo>
                    <a:cubicBezTo>
                      <a:pt x="628072" y="679553"/>
                      <a:pt x="603562" y="680823"/>
                      <a:pt x="576824" y="680823"/>
                    </a:cubicBezTo>
                    <a:cubicBezTo>
                      <a:pt x="509977" y="680823"/>
                      <a:pt x="445359" y="679553"/>
                      <a:pt x="378513" y="678283"/>
                    </a:cubicBezTo>
                    <a:cubicBezTo>
                      <a:pt x="338405" y="677013"/>
                      <a:pt x="298297" y="675743"/>
                      <a:pt x="260418" y="674473"/>
                    </a:cubicBezTo>
                    <a:cubicBezTo>
                      <a:pt x="189115" y="673203"/>
                      <a:pt x="117812" y="671933"/>
                      <a:pt x="48260" y="671933"/>
                    </a:cubicBezTo>
                    <a:cubicBezTo>
                      <a:pt x="38100" y="671933"/>
                      <a:pt x="29210" y="671933"/>
                      <a:pt x="19050" y="670663"/>
                    </a:cubicBezTo>
                    <a:cubicBezTo>
                      <a:pt x="10160" y="669393"/>
                      <a:pt x="5080" y="663043"/>
                      <a:pt x="7620" y="654153"/>
                    </a:cubicBezTo>
                    <a:cubicBezTo>
                      <a:pt x="16510" y="622477"/>
                      <a:pt x="12700" y="611309"/>
                      <a:pt x="11430" y="599693"/>
                    </a:cubicBezTo>
                    <a:cubicBezTo>
                      <a:pt x="10160" y="576016"/>
                      <a:pt x="6350" y="552785"/>
                      <a:pt x="7620" y="529108"/>
                    </a:cubicBezTo>
                    <a:cubicBezTo>
                      <a:pt x="5080" y="499623"/>
                      <a:pt x="0" y="134635"/>
                      <a:pt x="7620" y="104703"/>
                    </a:cubicBezTo>
                    <a:cubicBezTo>
                      <a:pt x="8890" y="98896"/>
                      <a:pt x="7620" y="92641"/>
                      <a:pt x="8890" y="86834"/>
                    </a:cubicBezTo>
                    <a:cubicBezTo>
                      <a:pt x="10160" y="77452"/>
                      <a:pt x="12700" y="67177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62107" y="30480"/>
                      <a:pt x="97758" y="29210"/>
                    </a:cubicBezTo>
                    <a:cubicBezTo>
                      <a:pt x="157920" y="25400"/>
                      <a:pt x="218082" y="22860"/>
                      <a:pt x="280472" y="20320"/>
                    </a:cubicBezTo>
                    <a:cubicBezTo>
                      <a:pt x="322808" y="17780"/>
                      <a:pt x="365144" y="16510"/>
                      <a:pt x="405251" y="13970"/>
                    </a:cubicBezTo>
                    <a:cubicBezTo>
                      <a:pt x="445359" y="11430"/>
                      <a:pt x="487695" y="8890"/>
                      <a:pt x="527803" y="8890"/>
                    </a:cubicBezTo>
                    <a:cubicBezTo>
                      <a:pt x="572367" y="7620"/>
                      <a:pt x="616931" y="10160"/>
                      <a:pt x="661496" y="8890"/>
                    </a:cubicBezTo>
                    <a:cubicBezTo>
                      <a:pt x="717201" y="8890"/>
                      <a:pt x="1726581" y="6350"/>
                      <a:pt x="1782286" y="5080"/>
                    </a:cubicBezTo>
                    <a:cubicBezTo>
                      <a:pt x="1835763" y="3810"/>
                      <a:pt x="1889240" y="2540"/>
                      <a:pt x="1944945" y="2540"/>
                    </a:cubicBezTo>
                    <a:cubicBezTo>
                      <a:pt x="2036302" y="1270"/>
                      <a:pt x="2125430" y="0"/>
                      <a:pt x="2216787" y="0"/>
                    </a:cubicBezTo>
                    <a:cubicBezTo>
                      <a:pt x="2254667" y="0"/>
                      <a:pt x="2294774" y="2540"/>
                      <a:pt x="2332654" y="2540"/>
                    </a:cubicBezTo>
                    <a:cubicBezTo>
                      <a:pt x="2437380" y="3810"/>
                      <a:pt x="2544334" y="5080"/>
                      <a:pt x="2649060" y="7620"/>
                    </a:cubicBezTo>
                    <a:cubicBezTo>
                      <a:pt x="2704765" y="8890"/>
                      <a:pt x="2760471" y="12700"/>
                      <a:pt x="2816176" y="16510"/>
                    </a:cubicBezTo>
                    <a:cubicBezTo>
                      <a:pt x="2829545" y="16510"/>
                      <a:pt x="2842914" y="16510"/>
                      <a:pt x="2854056" y="16510"/>
                    </a:cubicBezTo>
                    <a:cubicBezTo>
                      <a:pt x="2869404" y="17780"/>
                      <a:pt x="2878294" y="20320"/>
                      <a:pt x="2888454" y="21590"/>
                    </a:cubicBezTo>
                    <a:close/>
                    <a:moveTo>
                      <a:pt x="2898615" y="666853"/>
                    </a:moveTo>
                    <a:cubicBezTo>
                      <a:pt x="2899885" y="650343"/>
                      <a:pt x="2901154" y="637643"/>
                      <a:pt x="2901154" y="624943"/>
                    </a:cubicBezTo>
                    <a:cubicBezTo>
                      <a:pt x="2899885" y="597906"/>
                      <a:pt x="2898615" y="574229"/>
                      <a:pt x="2898615" y="548765"/>
                    </a:cubicBezTo>
                    <a:cubicBezTo>
                      <a:pt x="2898615" y="537149"/>
                      <a:pt x="2901154" y="525534"/>
                      <a:pt x="2899885" y="513919"/>
                    </a:cubicBezTo>
                    <a:cubicBezTo>
                      <a:pt x="2899885" y="503197"/>
                      <a:pt x="2898615" y="492028"/>
                      <a:pt x="2897345" y="481307"/>
                    </a:cubicBezTo>
                    <a:cubicBezTo>
                      <a:pt x="2892265" y="464777"/>
                      <a:pt x="2880835" y="122573"/>
                      <a:pt x="2880835" y="106044"/>
                    </a:cubicBezTo>
                    <a:cubicBezTo>
                      <a:pt x="2878295" y="92195"/>
                      <a:pt x="2875754" y="77899"/>
                      <a:pt x="2873215" y="63500"/>
                    </a:cubicBezTo>
                    <a:cubicBezTo>
                      <a:pt x="2871945" y="44450"/>
                      <a:pt x="2870675" y="43180"/>
                      <a:pt x="2847371" y="41910"/>
                    </a:cubicBezTo>
                    <a:cubicBezTo>
                      <a:pt x="2840686" y="41910"/>
                      <a:pt x="2836230" y="41910"/>
                      <a:pt x="2829545" y="40640"/>
                    </a:cubicBezTo>
                    <a:cubicBezTo>
                      <a:pt x="2773840" y="36830"/>
                      <a:pt x="2715906" y="31750"/>
                      <a:pt x="2660201" y="30480"/>
                    </a:cubicBezTo>
                    <a:cubicBezTo>
                      <a:pt x="2524280" y="26670"/>
                      <a:pt x="2386131" y="25400"/>
                      <a:pt x="2250210" y="22860"/>
                    </a:cubicBezTo>
                    <a:cubicBezTo>
                      <a:pt x="2230156" y="22860"/>
                      <a:pt x="2207874" y="22860"/>
                      <a:pt x="2187820" y="22860"/>
                    </a:cubicBezTo>
                    <a:cubicBezTo>
                      <a:pt x="2154397" y="22860"/>
                      <a:pt x="2120974" y="22860"/>
                      <a:pt x="2089779" y="22860"/>
                    </a:cubicBezTo>
                    <a:cubicBezTo>
                      <a:pt x="2018476" y="22860"/>
                      <a:pt x="1947174" y="22860"/>
                      <a:pt x="1878099" y="24130"/>
                    </a:cubicBezTo>
                    <a:cubicBezTo>
                      <a:pt x="1817937" y="25400"/>
                      <a:pt x="804101" y="29210"/>
                      <a:pt x="743939" y="29210"/>
                    </a:cubicBezTo>
                    <a:cubicBezTo>
                      <a:pt x="645898" y="29210"/>
                      <a:pt x="547857" y="26670"/>
                      <a:pt x="449816" y="33020"/>
                    </a:cubicBezTo>
                    <a:cubicBezTo>
                      <a:pt x="398567" y="36830"/>
                      <a:pt x="349546" y="36830"/>
                      <a:pt x="300525" y="38100"/>
                    </a:cubicBezTo>
                    <a:cubicBezTo>
                      <a:pt x="215853" y="41910"/>
                      <a:pt x="131181" y="45720"/>
                      <a:pt x="49530" y="50800"/>
                    </a:cubicBezTo>
                    <a:cubicBezTo>
                      <a:pt x="36830" y="50800"/>
                      <a:pt x="34290" y="53340"/>
                      <a:pt x="33020" y="65837"/>
                    </a:cubicBezTo>
                    <a:cubicBezTo>
                      <a:pt x="31750" y="73878"/>
                      <a:pt x="31750" y="81919"/>
                      <a:pt x="30480" y="89961"/>
                    </a:cubicBezTo>
                    <a:cubicBezTo>
                      <a:pt x="29210" y="103363"/>
                      <a:pt x="26670" y="116319"/>
                      <a:pt x="25400" y="129721"/>
                    </a:cubicBezTo>
                    <a:cubicBezTo>
                      <a:pt x="20320" y="144017"/>
                      <a:pt x="26670" y="493369"/>
                      <a:pt x="29210" y="507664"/>
                    </a:cubicBezTo>
                    <a:cubicBezTo>
                      <a:pt x="29210" y="522854"/>
                      <a:pt x="29210" y="538490"/>
                      <a:pt x="30480" y="553679"/>
                    </a:cubicBezTo>
                    <a:cubicBezTo>
                      <a:pt x="30480" y="564847"/>
                      <a:pt x="33020" y="576016"/>
                      <a:pt x="33020" y="587185"/>
                    </a:cubicBezTo>
                    <a:cubicBezTo>
                      <a:pt x="33020" y="599247"/>
                      <a:pt x="33020" y="611309"/>
                      <a:pt x="31750" y="624943"/>
                    </a:cubicBezTo>
                    <a:cubicBezTo>
                      <a:pt x="31750" y="628753"/>
                      <a:pt x="31750" y="631293"/>
                      <a:pt x="31750" y="635103"/>
                    </a:cubicBezTo>
                    <a:cubicBezTo>
                      <a:pt x="31750" y="645263"/>
                      <a:pt x="35560" y="649073"/>
                      <a:pt x="44450" y="649073"/>
                    </a:cubicBezTo>
                    <a:cubicBezTo>
                      <a:pt x="66563" y="649073"/>
                      <a:pt x="97758" y="650343"/>
                      <a:pt x="126725" y="650343"/>
                    </a:cubicBezTo>
                    <a:cubicBezTo>
                      <a:pt x="169061" y="650343"/>
                      <a:pt x="213625" y="647803"/>
                      <a:pt x="255961" y="650343"/>
                    </a:cubicBezTo>
                    <a:cubicBezTo>
                      <a:pt x="325036" y="654153"/>
                      <a:pt x="394110" y="656693"/>
                      <a:pt x="463185" y="655423"/>
                    </a:cubicBezTo>
                    <a:cubicBezTo>
                      <a:pt x="507749" y="654153"/>
                      <a:pt x="550085" y="656693"/>
                      <a:pt x="594649" y="656693"/>
                    </a:cubicBezTo>
                    <a:cubicBezTo>
                      <a:pt x="659267" y="656693"/>
                      <a:pt x="723886" y="655423"/>
                      <a:pt x="788504" y="656693"/>
                    </a:cubicBezTo>
                    <a:cubicBezTo>
                      <a:pt x="884317" y="657963"/>
                      <a:pt x="1936033" y="647803"/>
                      <a:pt x="2034074" y="650343"/>
                    </a:cubicBezTo>
                    <a:cubicBezTo>
                      <a:pt x="2076410" y="651613"/>
                      <a:pt x="2118746" y="652883"/>
                      <a:pt x="2158854" y="652883"/>
                    </a:cubicBezTo>
                    <a:cubicBezTo>
                      <a:pt x="2232385" y="655423"/>
                      <a:pt x="2303687" y="651613"/>
                      <a:pt x="2377218" y="655423"/>
                    </a:cubicBezTo>
                    <a:cubicBezTo>
                      <a:pt x="2437380" y="657963"/>
                      <a:pt x="2497542" y="657963"/>
                      <a:pt x="2557704" y="660503"/>
                    </a:cubicBezTo>
                    <a:cubicBezTo>
                      <a:pt x="2646832" y="664313"/>
                      <a:pt x="2735960" y="666853"/>
                      <a:pt x="2825089" y="668123"/>
                    </a:cubicBezTo>
                    <a:cubicBezTo>
                      <a:pt x="2858512" y="668123"/>
                      <a:pt x="2878294" y="666853"/>
                      <a:pt x="2898615" y="666853"/>
                    </a:cubicBezTo>
                    <a:close/>
                  </a:path>
                </a:pathLst>
              </a:custGeom>
              <a:solidFill>
                <a:srgbClr val="002A85"/>
              </a:solidFill>
            </p:spPr>
          </p:sp>
        </p:grpSp>
        <p:grpSp>
          <p:nvGrpSpPr>
            <p:cNvPr id="27" name="Group 7">
              <a:extLst>
                <a:ext uri="{FF2B5EF4-FFF2-40B4-BE49-F238E27FC236}">
                  <a16:creationId xmlns:a16="http://schemas.microsoft.com/office/drawing/2014/main" id="{A6B95B9D-C912-4AC4-B189-8A7830E4DD11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6035688" y="1941520"/>
              <a:ext cx="1034412" cy="1034412"/>
              <a:chOff x="0" y="0"/>
              <a:chExt cx="495300" cy="495300"/>
            </a:xfrm>
          </p:grpSpPr>
          <p:sp>
            <p:nvSpPr>
              <p:cNvPr id="102" name="Freeform 8">
                <a:extLst>
                  <a:ext uri="{FF2B5EF4-FFF2-40B4-BE49-F238E27FC236}">
                    <a16:creationId xmlns:a16="http://schemas.microsoft.com/office/drawing/2014/main" id="{270CFEF8-9DC3-4841-A977-34D415819E97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C751FA62-CD6F-498C-90CE-992452750754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" name="Group 10">
              <a:extLst>
                <a:ext uri="{FF2B5EF4-FFF2-40B4-BE49-F238E27FC236}">
                  <a16:creationId xmlns:a16="http://schemas.microsoft.com/office/drawing/2014/main" id="{B6CF283C-9B25-471A-9F57-5781D96654B3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0" y="2852393"/>
              <a:ext cx="1034412" cy="1034412"/>
              <a:chOff x="0" y="0"/>
              <a:chExt cx="495300" cy="495300"/>
            </a:xfrm>
          </p:grpSpPr>
          <p:sp>
            <p:nvSpPr>
              <p:cNvPr id="100" name="Freeform 11">
                <a:extLst>
                  <a:ext uri="{FF2B5EF4-FFF2-40B4-BE49-F238E27FC236}">
                    <a16:creationId xmlns:a16="http://schemas.microsoft.com/office/drawing/2014/main" id="{95588F36-457E-42D0-BA89-8273845F94EA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01" name="Freeform 12">
                <a:extLst>
                  <a:ext uri="{FF2B5EF4-FFF2-40B4-BE49-F238E27FC236}">
                    <a16:creationId xmlns:a16="http://schemas.microsoft.com/office/drawing/2014/main" id="{2BCC9610-35A5-436D-A9A5-BACB7225B160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5C82016A-1D63-4B07-A09E-E4C9198F3ADC}"/>
                </a:ext>
              </a:extLst>
            </p:cNvPr>
            <p:cNvSpPr txBox="1"/>
            <p:nvPr/>
          </p:nvSpPr>
          <p:spPr>
            <a:xfrm>
              <a:off x="6325589" y="2195838"/>
              <a:ext cx="459008" cy="51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15"/>
                </a:lnSpc>
              </a:pPr>
              <a:r>
                <a:rPr lang="en-US" sz="1583" dirty="0">
                  <a:solidFill>
                    <a:srgbClr val="000000"/>
                  </a:solidFill>
                  <a:latin typeface="Open Sans Bold"/>
                </a:rPr>
                <a:t>81</a:t>
              </a:r>
            </a:p>
          </p:txBody>
        </p:sp>
        <p:sp>
          <p:nvSpPr>
            <p:cNvPr id="30" name="TextBox 14">
              <a:extLst>
                <a:ext uri="{FF2B5EF4-FFF2-40B4-BE49-F238E27FC236}">
                  <a16:creationId xmlns:a16="http://schemas.microsoft.com/office/drawing/2014/main" id="{F0F87003-7D40-476A-B5B2-4ADE5EF4CEA8}"/>
                </a:ext>
              </a:extLst>
            </p:cNvPr>
            <p:cNvSpPr txBox="1"/>
            <p:nvPr/>
          </p:nvSpPr>
          <p:spPr>
            <a:xfrm>
              <a:off x="296186" y="3092578"/>
              <a:ext cx="459008" cy="51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15"/>
                </a:lnSpc>
              </a:pPr>
              <a:r>
                <a:rPr lang="en-US" sz="1583" dirty="0">
                  <a:solidFill>
                    <a:srgbClr val="000000"/>
                  </a:solidFill>
                  <a:latin typeface="Open Sans Bold"/>
                </a:rPr>
                <a:t>82</a:t>
              </a:r>
            </a:p>
          </p:txBody>
        </p:sp>
        <p:grpSp>
          <p:nvGrpSpPr>
            <p:cNvPr id="31" name="Group 15">
              <a:extLst>
                <a:ext uri="{FF2B5EF4-FFF2-40B4-BE49-F238E27FC236}">
                  <a16:creationId xmlns:a16="http://schemas.microsoft.com/office/drawing/2014/main" id="{29DA129A-5DA8-4348-A16F-FFB2670E1BBE}"/>
                </a:ext>
              </a:extLst>
            </p:cNvPr>
            <p:cNvGrpSpPr/>
            <p:nvPr/>
          </p:nvGrpSpPr>
          <p:grpSpPr>
            <a:xfrm rot="-10800000">
              <a:off x="232105" y="3919980"/>
              <a:ext cx="6512191" cy="1531594"/>
              <a:chOff x="0" y="0"/>
              <a:chExt cx="2916394" cy="685903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id="{99B6F4CF-8B72-4338-A4EE-7DD00FA25CD3}"/>
                  </a:ext>
                </a:extLst>
              </p:cNvPr>
              <p:cNvSpPr/>
              <p:nvPr/>
            </p:nvSpPr>
            <p:spPr>
              <a:xfrm>
                <a:off x="10160" y="16510"/>
                <a:ext cx="2893534" cy="657963"/>
              </a:xfrm>
              <a:custGeom>
                <a:avLst/>
                <a:gdLst/>
                <a:ahLst/>
                <a:cxnLst/>
                <a:rect l="l" t="t" r="r" b="b"/>
                <a:pathLst>
                  <a:path w="2893534" h="657963">
                    <a:moveTo>
                      <a:pt x="2893534" y="657963"/>
                    </a:moveTo>
                    <a:lnTo>
                      <a:pt x="0" y="650343"/>
                    </a:lnTo>
                    <a:lnTo>
                      <a:pt x="0" y="241426"/>
                    </a:lnTo>
                    <a:lnTo>
                      <a:pt x="17780" y="19050"/>
                    </a:lnTo>
                    <a:lnTo>
                      <a:pt x="1440769" y="0"/>
                    </a:lnTo>
                    <a:lnTo>
                      <a:pt x="2874484" y="508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99" name="Freeform 17">
                <a:extLst>
                  <a:ext uri="{FF2B5EF4-FFF2-40B4-BE49-F238E27FC236}">
                    <a16:creationId xmlns:a16="http://schemas.microsoft.com/office/drawing/2014/main" id="{374C9E0C-4CDF-4961-9C61-F210274D1263}"/>
                  </a:ext>
                </a:extLst>
              </p:cNvPr>
              <p:cNvSpPr/>
              <p:nvPr/>
            </p:nvSpPr>
            <p:spPr>
              <a:xfrm>
                <a:off x="-3810" y="0"/>
                <a:ext cx="2922744" cy="684633"/>
              </a:xfrm>
              <a:custGeom>
                <a:avLst/>
                <a:gdLst/>
                <a:ahLst/>
                <a:cxnLst/>
                <a:rect l="l" t="t" r="r" b="b"/>
                <a:pathLst>
                  <a:path w="2922744" h="684633">
                    <a:moveTo>
                      <a:pt x="2888454" y="21590"/>
                    </a:moveTo>
                    <a:cubicBezTo>
                      <a:pt x="2889725" y="34290"/>
                      <a:pt x="2889725" y="44450"/>
                      <a:pt x="2890994" y="54610"/>
                    </a:cubicBezTo>
                    <a:cubicBezTo>
                      <a:pt x="2893535" y="72985"/>
                      <a:pt x="2894804" y="85493"/>
                      <a:pt x="2897344" y="97555"/>
                    </a:cubicBezTo>
                    <a:cubicBezTo>
                      <a:pt x="2897344" y="114978"/>
                      <a:pt x="2910044" y="458523"/>
                      <a:pt x="2916394" y="475946"/>
                    </a:cubicBezTo>
                    <a:cubicBezTo>
                      <a:pt x="2922744" y="502304"/>
                      <a:pt x="2918935" y="529108"/>
                      <a:pt x="2918935" y="555466"/>
                    </a:cubicBezTo>
                    <a:cubicBezTo>
                      <a:pt x="2918935" y="578696"/>
                      <a:pt x="2920204" y="600140"/>
                      <a:pt x="2921475" y="623673"/>
                    </a:cubicBezTo>
                    <a:cubicBezTo>
                      <a:pt x="2921475" y="645263"/>
                      <a:pt x="2921475" y="659233"/>
                      <a:pt x="2921475" y="683363"/>
                    </a:cubicBezTo>
                    <a:cubicBezTo>
                      <a:pt x="2898615" y="683363"/>
                      <a:pt x="2878294" y="684633"/>
                      <a:pt x="2854056" y="683363"/>
                    </a:cubicBezTo>
                    <a:cubicBezTo>
                      <a:pt x="2709222" y="678283"/>
                      <a:pt x="2562160" y="684633"/>
                      <a:pt x="2417326" y="679553"/>
                    </a:cubicBezTo>
                    <a:cubicBezTo>
                      <a:pt x="2330426" y="675743"/>
                      <a:pt x="2245754" y="678283"/>
                      <a:pt x="2158854" y="675743"/>
                    </a:cubicBezTo>
                    <a:cubicBezTo>
                      <a:pt x="2118746" y="674473"/>
                      <a:pt x="2078638" y="673203"/>
                      <a:pt x="2038530" y="671933"/>
                    </a:cubicBezTo>
                    <a:cubicBezTo>
                      <a:pt x="2014020" y="671933"/>
                      <a:pt x="1991738" y="673203"/>
                      <a:pt x="1967227" y="673203"/>
                    </a:cubicBezTo>
                    <a:cubicBezTo>
                      <a:pt x="1904838" y="671933"/>
                      <a:pt x="1733265" y="673203"/>
                      <a:pt x="1670875" y="671933"/>
                    </a:cubicBezTo>
                    <a:cubicBezTo>
                      <a:pt x="1626311" y="670663"/>
                      <a:pt x="735027" y="679553"/>
                      <a:pt x="690462" y="678283"/>
                    </a:cubicBezTo>
                    <a:cubicBezTo>
                      <a:pt x="679321" y="678283"/>
                      <a:pt x="665952" y="679553"/>
                      <a:pt x="654811" y="679553"/>
                    </a:cubicBezTo>
                    <a:cubicBezTo>
                      <a:pt x="628072" y="679553"/>
                      <a:pt x="603562" y="680823"/>
                      <a:pt x="576824" y="680823"/>
                    </a:cubicBezTo>
                    <a:cubicBezTo>
                      <a:pt x="509977" y="680823"/>
                      <a:pt x="445359" y="679553"/>
                      <a:pt x="378513" y="678283"/>
                    </a:cubicBezTo>
                    <a:cubicBezTo>
                      <a:pt x="338405" y="677013"/>
                      <a:pt x="298297" y="675743"/>
                      <a:pt x="260418" y="674473"/>
                    </a:cubicBezTo>
                    <a:cubicBezTo>
                      <a:pt x="189115" y="673203"/>
                      <a:pt x="117812" y="671933"/>
                      <a:pt x="48260" y="671933"/>
                    </a:cubicBezTo>
                    <a:cubicBezTo>
                      <a:pt x="38100" y="671933"/>
                      <a:pt x="29210" y="671933"/>
                      <a:pt x="19050" y="670663"/>
                    </a:cubicBezTo>
                    <a:cubicBezTo>
                      <a:pt x="10160" y="669393"/>
                      <a:pt x="5080" y="663043"/>
                      <a:pt x="7620" y="654153"/>
                    </a:cubicBezTo>
                    <a:cubicBezTo>
                      <a:pt x="16510" y="622477"/>
                      <a:pt x="12700" y="611309"/>
                      <a:pt x="11430" y="599693"/>
                    </a:cubicBezTo>
                    <a:cubicBezTo>
                      <a:pt x="10160" y="576016"/>
                      <a:pt x="6350" y="552785"/>
                      <a:pt x="7620" y="529108"/>
                    </a:cubicBezTo>
                    <a:cubicBezTo>
                      <a:pt x="5080" y="499623"/>
                      <a:pt x="0" y="134635"/>
                      <a:pt x="7620" y="104703"/>
                    </a:cubicBezTo>
                    <a:cubicBezTo>
                      <a:pt x="8890" y="98896"/>
                      <a:pt x="7620" y="92641"/>
                      <a:pt x="8890" y="86834"/>
                    </a:cubicBezTo>
                    <a:cubicBezTo>
                      <a:pt x="10160" y="77452"/>
                      <a:pt x="12700" y="67177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62107" y="30480"/>
                      <a:pt x="97758" y="29210"/>
                    </a:cubicBezTo>
                    <a:cubicBezTo>
                      <a:pt x="157920" y="25400"/>
                      <a:pt x="218082" y="22860"/>
                      <a:pt x="280472" y="20320"/>
                    </a:cubicBezTo>
                    <a:cubicBezTo>
                      <a:pt x="322808" y="17780"/>
                      <a:pt x="365144" y="16510"/>
                      <a:pt x="405251" y="13970"/>
                    </a:cubicBezTo>
                    <a:cubicBezTo>
                      <a:pt x="445359" y="11430"/>
                      <a:pt x="487695" y="8890"/>
                      <a:pt x="527803" y="8890"/>
                    </a:cubicBezTo>
                    <a:cubicBezTo>
                      <a:pt x="572367" y="7620"/>
                      <a:pt x="616931" y="10160"/>
                      <a:pt x="661496" y="8890"/>
                    </a:cubicBezTo>
                    <a:cubicBezTo>
                      <a:pt x="717201" y="8890"/>
                      <a:pt x="1726581" y="6350"/>
                      <a:pt x="1782286" y="5080"/>
                    </a:cubicBezTo>
                    <a:cubicBezTo>
                      <a:pt x="1835763" y="3810"/>
                      <a:pt x="1889240" y="2540"/>
                      <a:pt x="1944945" y="2540"/>
                    </a:cubicBezTo>
                    <a:cubicBezTo>
                      <a:pt x="2036302" y="1270"/>
                      <a:pt x="2125430" y="0"/>
                      <a:pt x="2216787" y="0"/>
                    </a:cubicBezTo>
                    <a:cubicBezTo>
                      <a:pt x="2254667" y="0"/>
                      <a:pt x="2294774" y="2540"/>
                      <a:pt x="2332654" y="2540"/>
                    </a:cubicBezTo>
                    <a:cubicBezTo>
                      <a:pt x="2437380" y="3810"/>
                      <a:pt x="2544334" y="5080"/>
                      <a:pt x="2649060" y="7620"/>
                    </a:cubicBezTo>
                    <a:cubicBezTo>
                      <a:pt x="2704765" y="8890"/>
                      <a:pt x="2760471" y="12700"/>
                      <a:pt x="2816176" y="16510"/>
                    </a:cubicBezTo>
                    <a:cubicBezTo>
                      <a:pt x="2829545" y="16510"/>
                      <a:pt x="2842914" y="16510"/>
                      <a:pt x="2854056" y="16510"/>
                    </a:cubicBezTo>
                    <a:cubicBezTo>
                      <a:pt x="2869404" y="17780"/>
                      <a:pt x="2878294" y="20320"/>
                      <a:pt x="2888454" y="21590"/>
                    </a:cubicBezTo>
                    <a:close/>
                    <a:moveTo>
                      <a:pt x="2898615" y="666853"/>
                    </a:moveTo>
                    <a:cubicBezTo>
                      <a:pt x="2899885" y="650343"/>
                      <a:pt x="2901154" y="637643"/>
                      <a:pt x="2901154" y="624943"/>
                    </a:cubicBezTo>
                    <a:cubicBezTo>
                      <a:pt x="2899885" y="597906"/>
                      <a:pt x="2898615" y="574229"/>
                      <a:pt x="2898615" y="548765"/>
                    </a:cubicBezTo>
                    <a:cubicBezTo>
                      <a:pt x="2898615" y="537149"/>
                      <a:pt x="2901154" y="525534"/>
                      <a:pt x="2899885" y="513919"/>
                    </a:cubicBezTo>
                    <a:cubicBezTo>
                      <a:pt x="2899885" y="503197"/>
                      <a:pt x="2898615" y="492028"/>
                      <a:pt x="2897345" y="481307"/>
                    </a:cubicBezTo>
                    <a:cubicBezTo>
                      <a:pt x="2892265" y="464777"/>
                      <a:pt x="2880835" y="122573"/>
                      <a:pt x="2880835" y="106044"/>
                    </a:cubicBezTo>
                    <a:cubicBezTo>
                      <a:pt x="2878295" y="92195"/>
                      <a:pt x="2875754" y="77899"/>
                      <a:pt x="2873215" y="63500"/>
                    </a:cubicBezTo>
                    <a:cubicBezTo>
                      <a:pt x="2871945" y="44450"/>
                      <a:pt x="2870675" y="43180"/>
                      <a:pt x="2847371" y="41910"/>
                    </a:cubicBezTo>
                    <a:cubicBezTo>
                      <a:pt x="2840686" y="41910"/>
                      <a:pt x="2836230" y="41910"/>
                      <a:pt x="2829545" y="40640"/>
                    </a:cubicBezTo>
                    <a:cubicBezTo>
                      <a:pt x="2773840" y="36830"/>
                      <a:pt x="2715906" y="31750"/>
                      <a:pt x="2660201" y="30480"/>
                    </a:cubicBezTo>
                    <a:cubicBezTo>
                      <a:pt x="2524280" y="26670"/>
                      <a:pt x="2386131" y="25400"/>
                      <a:pt x="2250210" y="22860"/>
                    </a:cubicBezTo>
                    <a:cubicBezTo>
                      <a:pt x="2230156" y="22860"/>
                      <a:pt x="2207874" y="22860"/>
                      <a:pt x="2187820" y="22860"/>
                    </a:cubicBezTo>
                    <a:cubicBezTo>
                      <a:pt x="2154397" y="22860"/>
                      <a:pt x="2120974" y="22860"/>
                      <a:pt x="2089779" y="22860"/>
                    </a:cubicBezTo>
                    <a:cubicBezTo>
                      <a:pt x="2018476" y="22860"/>
                      <a:pt x="1947174" y="22860"/>
                      <a:pt x="1878099" y="24130"/>
                    </a:cubicBezTo>
                    <a:cubicBezTo>
                      <a:pt x="1817937" y="25400"/>
                      <a:pt x="804101" y="29210"/>
                      <a:pt x="743939" y="29210"/>
                    </a:cubicBezTo>
                    <a:cubicBezTo>
                      <a:pt x="645898" y="29210"/>
                      <a:pt x="547857" y="26670"/>
                      <a:pt x="449816" y="33020"/>
                    </a:cubicBezTo>
                    <a:cubicBezTo>
                      <a:pt x="398567" y="36830"/>
                      <a:pt x="349546" y="36830"/>
                      <a:pt x="300525" y="38100"/>
                    </a:cubicBezTo>
                    <a:cubicBezTo>
                      <a:pt x="215853" y="41910"/>
                      <a:pt x="131181" y="45720"/>
                      <a:pt x="49530" y="50800"/>
                    </a:cubicBezTo>
                    <a:cubicBezTo>
                      <a:pt x="36830" y="50800"/>
                      <a:pt x="34290" y="53340"/>
                      <a:pt x="33020" y="65837"/>
                    </a:cubicBezTo>
                    <a:cubicBezTo>
                      <a:pt x="31750" y="73878"/>
                      <a:pt x="31750" y="81919"/>
                      <a:pt x="30480" y="89961"/>
                    </a:cubicBezTo>
                    <a:cubicBezTo>
                      <a:pt x="29210" y="103363"/>
                      <a:pt x="26670" y="116319"/>
                      <a:pt x="25400" y="129721"/>
                    </a:cubicBezTo>
                    <a:cubicBezTo>
                      <a:pt x="20320" y="144017"/>
                      <a:pt x="26670" y="493369"/>
                      <a:pt x="29210" y="507664"/>
                    </a:cubicBezTo>
                    <a:cubicBezTo>
                      <a:pt x="29210" y="522854"/>
                      <a:pt x="29210" y="538490"/>
                      <a:pt x="30480" y="553679"/>
                    </a:cubicBezTo>
                    <a:cubicBezTo>
                      <a:pt x="30480" y="564847"/>
                      <a:pt x="33020" y="576016"/>
                      <a:pt x="33020" y="587185"/>
                    </a:cubicBezTo>
                    <a:cubicBezTo>
                      <a:pt x="33020" y="599247"/>
                      <a:pt x="33020" y="611309"/>
                      <a:pt x="31750" y="624943"/>
                    </a:cubicBezTo>
                    <a:cubicBezTo>
                      <a:pt x="31750" y="628753"/>
                      <a:pt x="31750" y="631293"/>
                      <a:pt x="31750" y="635103"/>
                    </a:cubicBezTo>
                    <a:cubicBezTo>
                      <a:pt x="31750" y="645263"/>
                      <a:pt x="35560" y="649073"/>
                      <a:pt x="44450" y="649073"/>
                    </a:cubicBezTo>
                    <a:cubicBezTo>
                      <a:pt x="66563" y="649073"/>
                      <a:pt x="97758" y="650343"/>
                      <a:pt x="126725" y="650343"/>
                    </a:cubicBezTo>
                    <a:cubicBezTo>
                      <a:pt x="169061" y="650343"/>
                      <a:pt x="213625" y="647803"/>
                      <a:pt x="255961" y="650343"/>
                    </a:cubicBezTo>
                    <a:cubicBezTo>
                      <a:pt x="325036" y="654153"/>
                      <a:pt x="394110" y="656693"/>
                      <a:pt x="463185" y="655423"/>
                    </a:cubicBezTo>
                    <a:cubicBezTo>
                      <a:pt x="507749" y="654153"/>
                      <a:pt x="550085" y="656693"/>
                      <a:pt x="594649" y="656693"/>
                    </a:cubicBezTo>
                    <a:cubicBezTo>
                      <a:pt x="659267" y="656693"/>
                      <a:pt x="723886" y="655423"/>
                      <a:pt x="788504" y="656693"/>
                    </a:cubicBezTo>
                    <a:cubicBezTo>
                      <a:pt x="884317" y="657963"/>
                      <a:pt x="1936033" y="647803"/>
                      <a:pt x="2034074" y="650343"/>
                    </a:cubicBezTo>
                    <a:cubicBezTo>
                      <a:pt x="2076410" y="651613"/>
                      <a:pt x="2118746" y="652883"/>
                      <a:pt x="2158854" y="652883"/>
                    </a:cubicBezTo>
                    <a:cubicBezTo>
                      <a:pt x="2232385" y="655423"/>
                      <a:pt x="2303687" y="651613"/>
                      <a:pt x="2377218" y="655423"/>
                    </a:cubicBezTo>
                    <a:cubicBezTo>
                      <a:pt x="2437380" y="657963"/>
                      <a:pt x="2497542" y="657963"/>
                      <a:pt x="2557704" y="660503"/>
                    </a:cubicBezTo>
                    <a:cubicBezTo>
                      <a:pt x="2646832" y="664313"/>
                      <a:pt x="2735960" y="666853"/>
                      <a:pt x="2825089" y="668123"/>
                    </a:cubicBezTo>
                    <a:cubicBezTo>
                      <a:pt x="2858512" y="668123"/>
                      <a:pt x="2878294" y="666853"/>
                      <a:pt x="2898615" y="666853"/>
                    </a:cubicBezTo>
                    <a:close/>
                  </a:path>
                </a:pathLst>
              </a:custGeom>
              <a:solidFill>
                <a:srgbClr val="002A85"/>
              </a:solidFill>
            </p:spPr>
          </p:sp>
        </p:grpSp>
        <p:grpSp>
          <p:nvGrpSpPr>
            <p:cNvPr id="32" name="Group 18">
              <a:extLst>
                <a:ext uri="{FF2B5EF4-FFF2-40B4-BE49-F238E27FC236}">
                  <a16:creationId xmlns:a16="http://schemas.microsoft.com/office/drawing/2014/main" id="{D6413E37-8C74-4ED6-AE55-857F28F299AE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6035688" y="3713134"/>
              <a:ext cx="1034412" cy="1034412"/>
              <a:chOff x="0" y="0"/>
              <a:chExt cx="495300" cy="495300"/>
            </a:xfrm>
          </p:grpSpPr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C5F57181-B387-4231-AFAA-9501443B5E10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0B84E6EB-6F77-48ED-9362-14C80E217920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" name="Group 21">
              <a:extLst>
                <a:ext uri="{FF2B5EF4-FFF2-40B4-BE49-F238E27FC236}">
                  <a16:creationId xmlns:a16="http://schemas.microsoft.com/office/drawing/2014/main" id="{D2E657BD-40EE-4655-A998-AA4699882A98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0" y="4624007"/>
              <a:ext cx="1034412" cy="1034412"/>
              <a:chOff x="0" y="0"/>
              <a:chExt cx="495300" cy="495300"/>
            </a:xfrm>
          </p:grpSpPr>
          <p:sp>
            <p:nvSpPr>
              <p:cNvPr id="94" name="Freeform 22">
                <a:extLst>
                  <a:ext uri="{FF2B5EF4-FFF2-40B4-BE49-F238E27FC236}">
                    <a16:creationId xmlns:a16="http://schemas.microsoft.com/office/drawing/2014/main" id="{50F2EB8D-D980-44CD-80AC-8D74B2ECEC6F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95" name="Freeform 23">
                <a:extLst>
                  <a:ext uri="{FF2B5EF4-FFF2-40B4-BE49-F238E27FC236}">
                    <a16:creationId xmlns:a16="http://schemas.microsoft.com/office/drawing/2014/main" id="{BE87BA3D-31BF-459D-A09D-151EC70E12F3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4" name="TextBox 24">
              <a:extLst>
                <a:ext uri="{FF2B5EF4-FFF2-40B4-BE49-F238E27FC236}">
                  <a16:creationId xmlns:a16="http://schemas.microsoft.com/office/drawing/2014/main" id="{F26A8F68-E8BC-4DF6-8DCD-1A5C6238AACD}"/>
                </a:ext>
              </a:extLst>
            </p:cNvPr>
            <p:cNvSpPr txBox="1"/>
            <p:nvPr/>
          </p:nvSpPr>
          <p:spPr>
            <a:xfrm>
              <a:off x="6325589" y="3967454"/>
              <a:ext cx="459008" cy="51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15"/>
                </a:lnSpc>
              </a:pPr>
              <a:r>
                <a:rPr lang="en-US" sz="1583">
                  <a:solidFill>
                    <a:srgbClr val="000000"/>
                  </a:solidFill>
                  <a:latin typeface="Open Sans Bold"/>
                </a:rPr>
                <a:t>83</a:t>
              </a:r>
            </a:p>
          </p:txBody>
        </p:sp>
        <p:sp>
          <p:nvSpPr>
            <p:cNvPr id="35" name="TextBox 25">
              <a:extLst>
                <a:ext uri="{FF2B5EF4-FFF2-40B4-BE49-F238E27FC236}">
                  <a16:creationId xmlns:a16="http://schemas.microsoft.com/office/drawing/2014/main" id="{B69FF743-12FB-41EE-97D3-01F89989275A}"/>
                </a:ext>
              </a:extLst>
            </p:cNvPr>
            <p:cNvSpPr txBox="1"/>
            <p:nvPr/>
          </p:nvSpPr>
          <p:spPr>
            <a:xfrm>
              <a:off x="296186" y="4864192"/>
              <a:ext cx="459008" cy="51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15"/>
                </a:lnSpc>
              </a:pPr>
              <a:r>
                <a:rPr lang="en-US" sz="1583" dirty="0">
                  <a:solidFill>
                    <a:srgbClr val="000000"/>
                  </a:solidFill>
                  <a:latin typeface="Open Sans Bold"/>
                </a:rPr>
                <a:t>84</a:t>
              </a:r>
            </a:p>
          </p:txBody>
        </p:sp>
        <p:grpSp>
          <p:nvGrpSpPr>
            <p:cNvPr id="36" name="Group 26">
              <a:extLst>
                <a:ext uri="{FF2B5EF4-FFF2-40B4-BE49-F238E27FC236}">
                  <a16:creationId xmlns:a16="http://schemas.microsoft.com/office/drawing/2014/main" id="{F14FF896-7740-4B76-9DF9-0E0E29A5E3DA}"/>
                </a:ext>
              </a:extLst>
            </p:cNvPr>
            <p:cNvGrpSpPr/>
            <p:nvPr/>
          </p:nvGrpSpPr>
          <p:grpSpPr>
            <a:xfrm rot="-10800000">
              <a:off x="232105" y="7457057"/>
              <a:ext cx="6512191" cy="1531594"/>
              <a:chOff x="0" y="0"/>
              <a:chExt cx="2916394" cy="685903"/>
            </a:xfrm>
          </p:grpSpPr>
          <p:sp>
            <p:nvSpPr>
              <p:cNvPr id="92" name="Freeform 27">
                <a:extLst>
                  <a:ext uri="{FF2B5EF4-FFF2-40B4-BE49-F238E27FC236}">
                    <a16:creationId xmlns:a16="http://schemas.microsoft.com/office/drawing/2014/main" id="{0C04E465-0255-4B15-A18E-E8AFEC7C4451}"/>
                  </a:ext>
                </a:extLst>
              </p:cNvPr>
              <p:cNvSpPr/>
              <p:nvPr/>
            </p:nvSpPr>
            <p:spPr>
              <a:xfrm>
                <a:off x="10160" y="16510"/>
                <a:ext cx="2893534" cy="657963"/>
              </a:xfrm>
              <a:custGeom>
                <a:avLst/>
                <a:gdLst/>
                <a:ahLst/>
                <a:cxnLst/>
                <a:rect l="l" t="t" r="r" b="b"/>
                <a:pathLst>
                  <a:path w="2893534" h="657963">
                    <a:moveTo>
                      <a:pt x="2893534" y="657963"/>
                    </a:moveTo>
                    <a:lnTo>
                      <a:pt x="0" y="650343"/>
                    </a:lnTo>
                    <a:lnTo>
                      <a:pt x="0" y="241426"/>
                    </a:lnTo>
                    <a:lnTo>
                      <a:pt x="17780" y="19050"/>
                    </a:lnTo>
                    <a:lnTo>
                      <a:pt x="1440769" y="0"/>
                    </a:lnTo>
                    <a:lnTo>
                      <a:pt x="2874484" y="508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93" name="Freeform 28">
                <a:extLst>
                  <a:ext uri="{FF2B5EF4-FFF2-40B4-BE49-F238E27FC236}">
                    <a16:creationId xmlns:a16="http://schemas.microsoft.com/office/drawing/2014/main" id="{5E3EC802-662E-42D8-BD6E-BB3EB5E67693}"/>
                  </a:ext>
                </a:extLst>
              </p:cNvPr>
              <p:cNvSpPr/>
              <p:nvPr/>
            </p:nvSpPr>
            <p:spPr>
              <a:xfrm>
                <a:off x="-3810" y="0"/>
                <a:ext cx="2922744" cy="684633"/>
              </a:xfrm>
              <a:custGeom>
                <a:avLst/>
                <a:gdLst/>
                <a:ahLst/>
                <a:cxnLst/>
                <a:rect l="l" t="t" r="r" b="b"/>
                <a:pathLst>
                  <a:path w="2922744" h="684633">
                    <a:moveTo>
                      <a:pt x="2888454" y="21590"/>
                    </a:moveTo>
                    <a:cubicBezTo>
                      <a:pt x="2889725" y="34290"/>
                      <a:pt x="2889725" y="44450"/>
                      <a:pt x="2890994" y="54610"/>
                    </a:cubicBezTo>
                    <a:cubicBezTo>
                      <a:pt x="2893535" y="72985"/>
                      <a:pt x="2894804" y="85493"/>
                      <a:pt x="2897344" y="97555"/>
                    </a:cubicBezTo>
                    <a:cubicBezTo>
                      <a:pt x="2897344" y="114978"/>
                      <a:pt x="2910044" y="458523"/>
                      <a:pt x="2916394" y="475946"/>
                    </a:cubicBezTo>
                    <a:cubicBezTo>
                      <a:pt x="2922744" y="502304"/>
                      <a:pt x="2918935" y="529108"/>
                      <a:pt x="2918935" y="555466"/>
                    </a:cubicBezTo>
                    <a:cubicBezTo>
                      <a:pt x="2918935" y="578696"/>
                      <a:pt x="2920204" y="600140"/>
                      <a:pt x="2921475" y="623673"/>
                    </a:cubicBezTo>
                    <a:cubicBezTo>
                      <a:pt x="2921475" y="645263"/>
                      <a:pt x="2921475" y="659233"/>
                      <a:pt x="2921475" y="683363"/>
                    </a:cubicBezTo>
                    <a:cubicBezTo>
                      <a:pt x="2898615" y="683363"/>
                      <a:pt x="2878294" y="684633"/>
                      <a:pt x="2854056" y="683363"/>
                    </a:cubicBezTo>
                    <a:cubicBezTo>
                      <a:pt x="2709222" y="678283"/>
                      <a:pt x="2562160" y="684633"/>
                      <a:pt x="2417326" y="679553"/>
                    </a:cubicBezTo>
                    <a:cubicBezTo>
                      <a:pt x="2330426" y="675743"/>
                      <a:pt x="2245754" y="678283"/>
                      <a:pt x="2158854" y="675743"/>
                    </a:cubicBezTo>
                    <a:cubicBezTo>
                      <a:pt x="2118746" y="674473"/>
                      <a:pt x="2078638" y="673203"/>
                      <a:pt x="2038530" y="671933"/>
                    </a:cubicBezTo>
                    <a:cubicBezTo>
                      <a:pt x="2014020" y="671933"/>
                      <a:pt x="1991738" y="673203"/>
                      <a:pt x="1967227" y="673203"/>
                    </a:cubicBezTo>
                    <a:cubicBezTo>
                      <a:pt x="1904838" y="671933"/>
                      <a:pt x="1733265" y="673203"/>
                      <a:pt x="1670875" y="671933"/>
                    </a:cubicBezTo>
                    <a:cubicBezTo>
                      <a:pt x="1626311" y="670663"/>
                      <a:pt x="735027" y="679553"/>
                      <a:pt x="690462" y="678283"/>
                    </a:cubicBezTo>
                    <a:cubicBezTo>
                      <a:pt x="679321" y="678283"/>
                      <a:pt x="665952" y="679553"/>
                      <a:pt x="654811" y="679553"/>
                    </a:cubicBezTo>
                    <a:cubicBezTo>
                      <a:pt x="628072" y="679553"/>
                      <a:pt x="603562" y="680823"/>
                      <a:pt x="576824" y="680823"/>
                    </a:cubicBezTo>
                    <a:cubicBezTo>
                      <a:pt x="509977" y="680823"/>
                      <a:pt x="445359" y="679553"/>
                      <a:pt x="378513" y="678283"/>
                    </a:cubicBezTo>
                    <a:cubicBezTo>
                      <a:pt x="338405" y="677013"/>
                      <a:pt x="298297" y="675743"/>
                      <a:pt x="260418" y="674473"/>
                    </a:cubicBezTo>
                    <a:cubicBezTo>
                      <a:pt x="189115" y="673203"/>
                      <a:pt x="117812" y="671933"/>
                      <a:pt x="48260" y="671933"/>
                    </a:cubicBezTo>
                    <a:cubicBezTo>
                      <a:pt x="38100" y="671933"/>
                      <a:pt x="29210" y="671933"/>
                      <a:pt x="19050" y="670663"/>
                    </a:cubicBezTo>
                    <a:cubicBezTo>
                      <a:pt x="10160" y="669393"/>
                      <a:pt x="5080" y="663043"/>
                      <a:pt x="7620" y="654153"/>
                    </a:cubicBezTo>
                    <a:cubicBezTo>
                      <a:pt x="16510" y="622477"/>
                      <a:pt x="12700" y="611309"/>
                      <a:pt x="11430" y="599693"/>
                    </a:cubicBezTo>
                    <a:cubicBezTo>
                      <a:pt x="10160" y="576016"/>
                      <a:pt x="6350" y="552785"/>
                      <a:pt x="7620" y="529108"/>
                    </a:cubicBezTo>
                    <a:cubicBezTo>
                      <a:pt x="5080" y="499623"/>
                      <a:pt x="0" y="134635"/>
                      <a:pt x="7620" y="104703"/>
                    </a:cubicBezTo>
                    <a:cubicBezTo>
                      <a:pt x="8890" y="98896"/>
                      <a:pt x="7620" y="92641"/>
                      <a:pt x="8890" y="86834"/>
                    </a:cubicBezTo>
                    <a:cubicBezTo>
                      <a:pt x="10160" y="77452"/>
                      <a:pt x="12700" y="67177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62107" y="30480"/>
                      <a:pt x="97758" y="29210"/>
                    </a:cubicBezTo>
                    <a:cubicBezTo>
                      <a:pt x="157920" y="25400"/>
                      <a:pt x="218082" y="22860"/>
                      <a:pt x="280472" y="20320"/>
                    </a:cubicBezTo>
                    <a:cubicBezTo>
                      <a:pt x="322808" y="17780"/>
                      <a:pt x="365144" y="16510"/>
                      <a:pt x="405251" y="13970"/>
                    </a:cubicBezTo>
                    <a:cubicBezTo>
                      <a:pt x="445359" y="11430"/>
                      <a:pt x="487695" y="8890"/>
                      <a:pt x="527803" y="8890"/>
                    </a:cubicBezTo>
                    <a:cubicBezTo>
                      <a:pt x="572367" y="7620"/>
                      <a:pt x="616931" y="10160"/>
                      <a:pt x="661496" y="8890"/>
                    </a:cubicBezTo>
                    <a:cubicBezTo>
                      <a:pt x="717201" y="8890"/>
                      <a:pt x="1726581" y="6350"/>
                      <a:pt x="1782286" y="5080"/>
                    </a:cubicBezTo>
                    <a:cubicBezTo>
                      <a:pt x="1835763" y="3810"/>
                      <a:pt x="1889240" y="2540"/>
                      <a:pt x="1944945" y="2540"/>
                    </a:cubicBezTo>
                    <a:cubicBezTo>
                      <a:pt x="2036302" y="1270"/>
                      <a:pt x="2125430" y="0"/>
                      <a:pt x="2216787" y="0"/>
                    </a:cubicBezTo>
                    <a:cubicBezTo>
                      <a:pt x="2254667" y="0"/>
                      <a:pt x="2294774" y="2540"/>
                      <a:pt x="2332654" y="2540"/>
                    </a:cubicBezTo>
                    <a:cubicBezTo>
                      <a:pt x="2437380" y="3810"/>
                      <a:pt x="2544334" y="5080"/>
                      <a:pt x="2649060" y="7620"/>
                    </a:cubicBezTo>
                    <a:cubicBezTo>
                      <a:pt x="2704765" y="8890"/>
                      <a:pt x="2760471" y="12700"/>
                      <a:pt x="2816176" y="16510"/>
                    </a:cubicBezTo>
                    <a:cubicBezTo>
                      <a:pt x="2829545" y="16510"/>
                      <a:pt x="2842914" y="16510"/>
                      <a:pt x="2854056" y="16510"/>
                    </a:cubicBezTo>
                    <a:cubicBezTo>
                      <a:pt x="2869404" y="17780"/>
                      <a:pt x="2878294" y="20320"/>
                      <a:pt x="2888454" y="21590"/>
                    </a:cubicBezTo>
                    <a:close/>
                    <a:moveTo>
                      <a:pt x="2898615" y="666853"/>
                    </a:moveTo>
                    <a:cubicBezTo>
                      <a:pt x="2899885" y="650343"/>
                      <a:pt x="2901154" y="637643"/>
                      <a:pt x="2901154" y="624943"/>
                    </a:cubicBezTo>
                    <a:cubicBezTo>
                      <a:pt x="2899885" y="597906"/>
                      <a:pt x="2898615" y="574229"/>
                      <a:pt x="2898615" y="548765"/>
                    </a:cubicBezTo>
                    <a:cubicBezTo>
                      <a:pt x="2898615" y="537149"/>
                      <a:pt x="2901154" y="525534"/>
                      <a:pt x="2899885" y="513919"/>
                    </a:cubicBezTo>
                    <a:cubicBezTo>
                      <a:pt x="2899885" y="503197"/>
                      <a:pt x="2898615" y="492028"/>
                      <a:pt x="2897345" y="481307"/>
                    </a:cubicBezTo>
                    <a:cubicBezTo>
                      <a:pt x="2892265" y="464777"/>
                      <a:pt x="2880835" y="122573"/>
                      <a:pt x="2880835" y="106044"/>
                    </a:cubicBezTo>
                    <a:cubicBezTo>
                      <a:pt x="2878295" y="92195"/>
                      <a:pt x="2875754" y="77899"/>
                      <a:pt x="2873215" y="63500"/>
                    </a:cubicBezTo>
                    <a:cubicBezTo>
                      <a:pt x="2871945" y="44450"/>
                      <a:pt x="2870675" y="43180"/>
                      <a:pt x="2847371" y="41910"/>
                    </a:cubicBezTo>
                    <a:cubicBezTo>
                      <a:pt x="2840686" y="41910"/>
                      <a:pt x="2836230" y="41910"/>
                      <a:pt x="2829545" y="40640"/>
                    </a:cubicBezTo>
                    <a:cubicBezTo>
                      <a:pt x="2773840" y="36830"/>
                      <a:pt x="2715906" y="31750"/>
                      <a:pt x="2660201" y="30480"/>
                    </a:cubicBezTo>
                    <a:cubicBezTo>
                      <a:pt x="2524280" y="26670"/>
                      <a:pt x="2386131" y="25400"/>
                      <a:pt x="2250210" y="22860"/>
                    </a:cubicBezTo>
                    <a:cubicBezTo>
                      <a:pt x="2230156" y="22860"/>
                      <a:pt x="2207874" y="22860"/>
                      <a:pt x="2187820" y="22860"/>
                    </a:cubicBezTo>
                    <a:cubicBezTo>
                      <a:pt x="2154397" y="22860"/>
                      <a:pt x="2120974" y="22860"/>
                      <a:pt x="2089779" y="22860"/>
                    </a:cubicBezTo>
                    <a:cubicBezTo>
                      <a:pt x="2018476" y="22860"/>
                      <a:pt x="1947174" y="22860"/>
                      <a:pt x="1878099" y="24130"/>
                    </a:cubicBezTo>
                    <a:cubicBezTo>
                      <a:pt x="1817937" y="25400"/>
                      <a:pt x="804101" y="29210"/>
                      <a:pt x="743939" y="29210"/>
                    </a:cubicBezTo>
                    <a:cubicBezTo>
                      <a:pt x="645898" y="29210"/>
                      <a:pt x="547857" y="26670"/>
                      <a:pt x="449816" y="33020"/>
                    </a:cubicBezTo>
                    <a:cubicBezTo>
                      <a:pt x="398567" y="36830"/>
                      <a:pt x="349546" y="36830"/>
                      <a:pt x="300525" y="38100"/>
                    </a:cubicBezTo>
                    <a:cubicBezTo>
                      <a:pt x="215853" y="41910"/>
                      <a:pt x="131181" y="45720"/>
                      <a:pt x="49530" y="50800"/>
                    </a:cubicBezTo>
                    <a:cubicBezTo>
                      <a:pt x="36830" y="50800"/>
                      <a:pt x="34290" y="53340"/>
                      <a:pt x="33020" y="65837"/>
                    </a:cubicBezTo>
                    <a:cubicBezTo>
                      <a:pt x="31750" y="73878"/>
                      <a:pt x="31750" y="81919"/>
                      <a:pt x="30480" y="89961"/>
                    </a:cubicBezTo>
                    <a:cubicBezTo>
                      <a:pt x="29210" y="103363"/>
                      <a:pt x="26670" y="116319"/>
                      <a:pt x="25400" y="129721"/>
                    </a:cubicBezTo>
                    <a:cubicBezTo>
                      <a:pt x="20320" y="144017"/>
                      <a:pt x="26670" y="493369"/>
                      <a:pt x="29210" y="507664"/>
                    </a:cubicBezTo>
                    <a:cubicBezTo>
                      <a:pt x="29210" y="522854"/>
                      <a:pt x="29210" y="538490"/>
                      <a:pt x="30480" y="553679"/>
                    </a:cubicBezTo>
                    <a:cubicBezTo>
                      <a:pt x="30480" y="564847"/>
                      <a:pt x="33020" y="576016"/>
                      <a:pt x="33020" y="587185"/>
                    </a:cubicBezTo>
                    <a:cubicBezTo>
                      <a:pt x="33020" y="599247"/>
                      <a:pt x="33020" y="611309"/>
                      <a:pt x="31750" y="624943"/>
                    </a:cubicBezTo>
                    <a:cubicBezTo>
                      <a:pt x="31750" y="628753"/>
                      <a:pt x="31750" y="631293"/>
                      <a:pt x="31750" y="635103"/>
                    </a:cubicBezTo>
                    <a:cubicBezTo>
                      <a:pt x="31750" y="645263"/>
                      <a:pt x="35560" y="649073"/>
                      <a:pt x="44450" y="649073"/>
                    </a:cubicBezTo>
                    <a:cubicBezTo>
                      <a:pt x="66563" y="649073"/>
                      <a:pt x="97758" y="650343"/>
                      <a:pt x="126725" y="650343"/>
                    </a:cubicBezTo>
                    <a:cubicBezTo>
                      <a:pt x="169061" y="650343"/>
                      <a:pt x="213625" y="647803"/>
                      <a:pt x="255961" y="650343"/>
                    </a:cubicBezTo>
                    <a:cubicBezTo>
                      <a:pt x="325036" y="654153"/>
                      <a:pt x="394110" y="656693"/>
                      <a:pt x="463185" y="655423"/>
                    </a:cubicBezTo>
                    <a:cubicBezTo>
                      <a:pt x="507749" y="654153"/>
                      <a:pt x="550085" y="656693"/>
                      <a:pt x="594649" y="656693"/>
                    </a:cubicBezTo>
                    <a:cubicBezTo>
                      <a:pt x="659267" y="656693"/>
                      <a:pt x="723886" y="655423"/>
                      <a:pt x="788504" y="656693"/>
                    </a:cubicBezTo>
                    <a:cubicBezTo>
                      <a:pt x="884317" y="657963"/>
                      <a:pt x="1936033" y="647803"/>
                      <a:pt x="2034074" y="650343"/>
                    </a:cubicBezTo>
                    <a:cubicBezTo>
                      <a:pt x="2076410" y="651613"/>
                      <a:pt x="2118746" y="652883"/>
                      <a:pt x="2158854" y="652883"/>
                    </a:cubicBezTo>
                    <a:cubicBezTo>
                      <a:pt x="2232385" y="655423"/>
                      <a:pt x="2303687" y="651613"/>
                      <a:pt x="2377218" y="655423"/>
                    </a:cubicBezTo>
                    <a:cubicBezTo>
                      <a:pt x="2437380" y="657963"/>
                      <a:pt x="2497542" y="657963"/>
                      <a:pt x="2557704" y="660503"/>
                    </a:cubicBezTo>
                    <a:cubicBezTo>
                      <a:pt x="2646832" y="664313"/>
                      <a:pt x="2735960" y="666853"/>
                      <a:pt x="2825089" y="668123"/>
                    </a:cubicBezTo>
                    <a:cubicBezTo>
                      <a:pt x="2858512" y="668123"/>
                      <a:pt x="2878294" y="666853"/>
                      <a:pt x="2898615" y="666853"/>
                    </a:cubicBezTo>
                    <a:close/>
                  </a:path>
                </a:pathLst>
              </a:custGeom>
              <a:solidFill>
                <a:srgbClr val="002A85"/>
              </a:solidFill>
            </p:spPr>
          </p:sp>
        </p:grpSp>
        <p:grpSp>
          <p:nvGrpSpPr>
            <p:cNvPr id="37" name="Group 29">
              <a:extLst>
                <a:ext uri="{FF2B5EF4-FFF2-40B4-BE49-F238E27FC236}">
                  <a16:creationId xmlns:a16="http://schemas.microsoft.com/office/drawing/2014/main" id="{9E5E2F15-4B7E-463D-9E91-48DE3612B8B8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6035688" y="7250212"/>
              <a:ext cx="1034412" cy="1034412"/>
              <a:chOff x="0" y="0"/>
              <a:chExt cx="495300" cy="495300"/>
            </a:xfrm>
          </p:grpSpPr>
          <p:sp>
            <p:nvSpPr>
              <p:cNvPr id="90" name="Freeform 30">
                <a:extLst>
                  <a:ext uri="{FF2B5EF4-FFF2-40B4-BE49-F238E27FC236}">
                    <a16:creationId xmlns:a16="http://schemas.microsoft.com/office/drawing/2014/main" id="{C8A2B251-163A-4F6E-BBDF-B63A774FF815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91" name="Freeform 31">
                <a:extLst>
                  <a:ext uri="{FF2B5EF4-FFF2-40B4-BE49-F238E27FC236}">
                    <a16:creationId xmlns:a16="http://schemas.microsoft.com/office/drawing/2014/main" id="{DD21C2CA-8F88-4655-BCBE-1743E3AF2958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" name="Group 32">
              <a:extLst>
                <a:ext uri="{FF2B5EF4-FFF2-40B4-BE49-F238E27FC236}">
                  <a16:creationId xmlns:a16="http://schemas.microsoft.com/office/drawing/2014/main" id="{C8A34F56-8417-4D74-B3FF-F845C6463E58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0" y="8161085"/>
              <a:ext cx="1034412" cy="1034412"/>
              <a:chOff x="0" y="0"/>
              <a:chExt cx="495300" cy="495300"/>
            </a:xfrm>
          </p:grpSpPr>
          <p:sp>
            <p:nvSpPr>
              <p:cNvPr id="88" name="Freeform 33">
                <a:extLst>
                  <a:ext uri="{FF2B5EF4-FFF2-40B4-BE49-F238E27FC236}">
                    <a16:creationId xmlns:a16="http://schemas.microsoft.com/office/drawing/2014/main" id="{6C2FCF89-46E5-4210-BF42-2DAD3D8CC635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9" name="Freeform 34">
                <a:extLst>
                  <a:ext uri="{FF2B5EF4-FFF2-40B4-BE49-F238E27FC236}">
                    <a16:creationId xmlns:a16="http://schemas.microsoft.com/office/drawing/2014/main" id="{0EED83B7-2CFC-4BF9-8DCB-7DE861738690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9" name="TextBox 35">
              <a:extLst>
                <a:ext uri="{FF2B5EF4-FFF2-40B4-BE49-F238E27FC236}">
                  <a16:creationId xmlns:a16="http://schemas.microsoft.com/office/drawing/2014/main" id="{3D21F0E8-60B7-48CB-8663-3B79B53455BD}"/>
                </a:ext>
              </a:extLst>
            </p:cNvPr>
            <p:cNvSpPr txBox="1"/>
            <p:nvPr/>
          </p:nvSpPr>
          <p:spPr>
            <a:xfrm>
              <a:off x="6325589" y="7504532"/>
              <a:ext cx="459008" cy="51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15"/>
                </a:lnSpc>
              </a:pPr>
              <a:r>
                <a:rPr lang="en-US" sz="1583">
                  <a:solidFill>
                    <a:srgbClr val="000000"/>
                  </a:solidFill>
                  <a:latin typeface="Open Sans Bold"/>
                </a:rPr>
                <a:t>87</a:t>
              </a:r>
            </a:p>
          </p:txBody>
        </p:sp>
        <p:sp>
          <p:nvSpPr>
            <p:cNvPr id="40" name="TextBox 36">
              <a:extLst>
                <a:ext uri="{FF2B5EF4-FFF2-40B4-BE49-F238E27FC236}">
                  <a16:creationId xmlns:a16="http://schemas.microsoft.com/office/drawing/2014/main" id="{F6B7CF46-891E-485D-A038-9F7F7CD30857}"/>
                </a:ext>
              </a:extLst>
            </p:cNvPr>
            <p:cNvSpPr txBox="1"/>
            <p:nvPr/>
          </p:nvSpPr>
          <p:spPr>
            <a:xfrm>
              <a:off x="296186" y="8401270"/>
              <a:ext cx="459008" cy="51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15"/>
                </a:lnSpc>
              </a:pPr>
              <a:r>
                <a:rPr lang="en-US" sz="1583">
                  <a:solidFill>
                    <a:srgbClr val="000000"/>
                  </a:solidFill>
                  <a:latin typeface="Open Sans Bold"/>
                </a:rPr>
                <a:t>88</a:t>
              </a:r>
            </a:p>
          </p:txBody>
        </p:sp>
        <p:grpSp>
          <p:nvGrpSpPr>
            <p:cNvPr id="41" name="Group 37">
              <a:extLst>
                <a:ext uri="{FF2B5EF4-FFF2-40B4-BE49-F238E27FC236}">
                  <a16:creationId xmlns:a16="http://schemas.microsoft.com/office/drawing/2014/main" id="{730AE4AF-30E8-48F2-BBBE-360A9F21891B}"/>
                </a:ext>
              </a:extLst>
            </p:cNvPr>
            <p:cNvGrpSpPr/>
            <p:nvPr/>
          </p:nvGrpSpPr>
          <p:grpSpPr>
            <a:xfrm rot="-10800000">
              <a:off x="232105" y="5685870"/>
              <a:ext cx="6512191" cy="1531594"/>
              <a:chOff x="0" y="0"/>
              <a:chExt cx="2916394" cy="685903"/>
            </a:xfrm>
          </p:grpSpPr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C719DA6E-2CEC-4891-8722-B9088EBE7095}"/>
                  </a:ext>
                </a:extLst>
              </p:cNvPr>
              <p:cNvSpPr/>
              <p:nvPr/>
            </p:nvSpPr>
            <p:spPr>
              <a:xfrm>
                <a:off x="10160" y="16510"/>
                <a:ext cx="2893534" cy="657963"/>
              </a:xfrm>
              <a:custGeom>
                <a:avLst/>
                <a:gdLst/>
                <a:ahLst/>
                <a:cxnLst/>
                <a:rect l="l" t="t" r="r" b="b"/>
                <a:pathLst>
                  <a:path w="2893534" h="657963">
                    <a:moveTo>
                      <a:pt x="2893534" y="657963"/>
                    </a:moveTo>
                    <a:lnTo>
                      <a:pt x="0" y="650343"/>
                    </a:lnTo>
                    <a:lnTo>
                      <a:pt x="0" y="241426"/>
                    </a:lnTo>
                    <a:lnTo>
                      <a:pt x="17780" y="19050"/>
                    </a:lnTo>
                    <a:lnTo>
                      <a:pt x="1440769" y="0"/>
                    </a:lnTo>
                    <a:lnTo>
                      <a:pt x="2874484" y="508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87" name="Freeform 39">
                <a:extLst>
                  <a:ext uri="{FF2B5EF4-FFF2-40B4-BE49-F238E27FC236}">
                    <a16:creationId xmlns:a16="http://schemas.microsoft.com/office/drawing/2014/main" id="{70DD5CEA-06C7-49DC-979B-59AEB1292D39}"/>
                  </a:ext>
                </a:extLst>
              </p:cNvPr>
              <p:cNvSpPr/>
              <p:nvPr/>
            </p:nvSpPr>
            <p:spPr>
              <a:xfrm>
                <a:off x="-3810" y="0"/>
                <a:ext cx="2922744" cy="684633"/>
              </a:xfrm>
              <a:custGeom>
                <a:avLst/>
                <a:gdLst/>
                <a:ahLst/>
                <a:cxnLst/>
                <a:rect l="l" t="t" r="r" b="b"/>
                <a:pathLst>
                  <a:path w="2922744" h="684633">
                    <a:moveTo>
                      <a:pt x="2888454" y="21590"/>
                    </a:moveTo>
                    <a:cubicBezTo>
                      <a:pt x="2889725" y="34290"/>
                      <a:pt x="2889725" y="44450"/>
                      <a:pt x="2890994" y="54610"/>
                    </a:cubicBezTo>
                    <a:cubicBezTo>
                      <a:pt x="2893535" y="72985"/>
                      <a:pt x="2894804" y="85493"/>
                      <a:pt x="2897344" y="97555"/>
                    </a:cubicBezTo>
                    <a:cubicBezTo>
                      <a:pt x="2897344" y="114978"/>
                      <a:pt x="2910044" y="458523"/>
                      <a:pt x="2916394" y="475946"/>
                    </a:cubicBezTo>
                    <a:cubicBezTo>
                      <a:pt x="2922744" y="502304"/>
                      <a:pt x="2918935" y="529108"/>
                      <a:pt x="2918935" y="555466"/>
                    </a:cubicBezTo>
                    <a:cubicBezTo>
                      <a:pt x="2918935" y="578696"/>
                      <a:pt x="2920204" y="600140"/>
                      <a:pt x="2921475" y="623673"/>
                    </a:cubicBezTo>
                    <a:cubicBezTo>
                      <a:pt x="2921475" y="645263"/>
                      <a:pt x="2921475" y="659233"/>
                      <a:pt x="2921475" y="683363"/>
                    </a:cubicBezTo>
                    <a:cubicBezTo>
                      <a:pt x="2898615" y="683363"/>
                      <a:pt x="2878294" y="684633"/>
                      <a:pt x="2854056" y="683363"/>
                    </a:cubicBezTo>
                    <a:cubicBezTo>
                      <a:pt x="2709222" y="678283"/>
                      <a:pt x="2562160" y="684633"/>
                      <a:pt x="2417326" y="679553"/>
                    </a:cubicBezTo>
                    <a:cubicBezTo>
                      <a:pt x="2330426" y="675743"/>
                      <a:pt x="2245754" y="678283"/>
                      <a:pt x="2158854" y="675743"/>
                    </a:cubicBezTo>
                    <a:cubicBezTo>
                      <a:pt x="2118746" y="674473"/>
                      <a:pt x="2078638" y="673203"/>
                      <a:pt x="2038530" y="671933"/>
                    </a:cubicBezTo>
                    <a:cubicBezTo>
                      <a:pt x="2014020" y="671933"/>
                      <a:pt x="1991738" y="673203"/>
                      <a:pt x="1967227" y="673203"/>
                    </a:cubicBezTo>
                    <a:cubicBezTo>
                      <a:pt x="1904838" y="671933"/>
                      <a:pt x="1733265" y="673203"/>
                      <a:pt x="1670875" y="671933"/>
                    </a:cubicBezTo>
                    <a:cubicBezTo>
                      <a:pt x="1626311" y="670663"/>
                      <a:pt x="735027" y="679553"/>
                      <a:pt x="690462" y="678283"/>
                    </a:cubicBezTo>
                    <a:cubicBezTo>
                      <a:pt x="679321" y="678283"/>
                      <a:pt x="665952" y="679553"/>
                      <a:pt x="654811" y="679553"/>
                    </a:cubicBezTo>
                    <a:cubicBezTo>
                      <a:pt x="628072" y="679553"/>
                      <a:pt x="603562" y="680823"/>
                      <a:pt x="576824" y="680823"/>
                    </a:cubicBezTo>
                    <a:cubicBezTo>
                      <a:pt x="509977" y="680823"/>
                      <a:pt x="445359" y="679553"/>
                      <a:pt x="378513" y="678283"/>
                    </a:cubicBezTo>
                    <a:cubicBezTo>
                      <a:pt x="338405" y="677013"/>
                      <a:pt x="298297" y="675743"/>
                      <a:pt x="260418" y="674473"/>
                    </a:cubicBezTo>
                    <a:cubicBezTo>
                      <a:pt x="189115" y="673203"/>
                      <a:pt x="117812" y="671933"/>
                      <a:pt x="48260" y="671933"/>
                    </a:cubicBezTo>
                    <a:cubicBezTo>
                      <a:pt x="38100" y="671933"/>
                      <a:pt x="29210" y="671933"/>
                      <a:pt x="19050" y="670663"/>
                    </a:cubicBezTo>
                    <a:cubicBezTo>
                      <a:pt x="10160" y="669393"/>
                      <a:pt x="5080" y="663043"/>
                      <a:pt x="7620" y="654153"/>
                    </a:cubicBezTo>
                    <a:cubicBezTo>
                      <a:pt x="16510" y="622477"/>
                      <a:pt x="12700" y="611309"/>
                      <a:pt x="11430" y="599693"/>
                    </a:cubicBezTo>
                    <a:cubicBezTo>
                      <a:pt x="10160" y="576016"/>
                      <a:pt x="6350" y="552785"/>
                      <a:pt x="7620" y="529108"/>
                    </a:cubicBezTo>
                    <a:cubicBezTo>
                      <a:pt x="5080" y="499623"/>
                      <a:pt x="0" y="134635"/>
                      <a:pt x="7620" y="104703"/>
                    </a:cubicBezTo>
                    <a:cubicBezTo>
                      <a:pt x="8890" y="98896"/>
                      <a:pt x="7620" y="92641"/>
                      <a:pt x="8890" y="86834"/>
                    </a:cubicBezTo>
                    <a:cubicBezTo>
                      <a:pt x="10160" y="77452"/>
                      <a:pt x="12700" y="67177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62107" y="30480"/>
                      <a:pt x="97758" y="29210"/>
                    </a:cubicBezTo>
                    <a:cubicBezTo>
                      <a:pt x="157920" y="25400"/>
                      <a:pt x="218082" y="22860"/>
                      <a:pt x="280472" y="20320"/>
                    </a:cubicBezTo>
                    <a:cubicBezTo>
                      <a:pt x="322808" y="17780"/>
                      <a:pt x="365144" y="16510"/>
                      <a:pt x="405251" y="13970"/>
                    </a:cubicBezTo>
                    <a:cubicBezTo>
                      <a:pt x="445359" y="11430"/>
                      <a:pt x="487695" y="8890"/>
                      <a:pt x="527803" y="8890"/>
                    </a:cubicBezTo>
                    <a:cubicBezTo>
                      <a:pt x="572367" y="7620"/>
                      <a:pt x="616931" y="10160"/>
                      <a:pt x="661496" y="8890"/>
                    </a:cubicBezTo>
                    <a:cubicBezTo>
                      <a:pt x="717201" y="8890"/>
                      <a:pt x="1726581" y="6350"/>
                      <a:pt x="1782286" y="5080"/>
                    </a:cubicBezTo>
                    <a:cubicBezTo>
                      <a:pt x="1835763" y="3810"/>
                      <a:pt x="1889240" y="2540"/>
                      <a:pt x="1944945" y="2540"/>
                    </a:cubicBezTo>
                    <a:cubicBezTo>
                      <a:pt x="2036302" y="1270"/>
                      <a:pt x="2125430" y="0"/>
                      <a:pt x="2216787" y="0"/>
                    </a:cubicBezTo>
                    <a:cubicBezTo>
                      <a:pt x="2254667" y="0"/>
                      <a:pt x="2294774" y="2540"/>
                      <a:pt x="2332654" y="2540"/>
                    </a:cubicBezTo>
                    <a:cubicBezTo>
                      <a:pt x="2437380" y="3810"/>
                      <a:pt x="2544334" y="5080"/>
                      <a:pt x="2649060" y="7620"/>
                    </a:cubicBezTo>
                    <a:cubicBezTo>
                      <a:pt x="2704765" y="8890"/>
                      <a:pt x="2760471" y="12700"/>
                      <a:pt x="2816176" y="16510"/>
                    </a:cubicBezTo>
                    <a:cubicBezTo>
                      <a:pt x="2829545" y="16510"/>
                      <a:pt x="2842914" y="16510"/>
                      <a:pt x="2854056" y="16510"/>
                    </a:cubicBezTo>
                    <a:cubicBezTo>
                      <a:pt x="2869404" y="17780"/>
                      <a:pt x="2878294" y="20320"/>
                      <a:pt x="2888454" y="21590"/>
                    </a:cubicBezTo>
                    <a:close/>
                    <a:moveTo>
                      <a:pt x="2898615" y="666853"/>
                    </a:moveTo>
                    <a:cubicBezTo>
                      <a:pt x="2899885" y="650343"/>
                      <a:pt x="2901154" y="637643"/>
                      <a:pt x="2901154" y="624943"/>
                    </a:cubicBezTo>
                    <a:cubicBezTo>
                      <a:pt x="2899885" y="597906"/>
                      <a:pt x="2898615" y="574229"/>
                      <a:pt x="2898615" y="548765"/>
                    </a:cubicBezTo>
                    <a:cubicBezTo>
                      <a:pt x="2898615" y="537149"/>
                      <a:pt x="2901154" y="525534"/>
                      <a:pt x="2899885" y="513919"/>
                    </a:cubicBezTo>
                    <a:cubicBezTo>
                      <a:pt x="2899885" y="503197"/>
                      <a:pt x="2898615" y="492028"/>
                      <a:pt x="2897345" y="481307"/>
                    </a:cubicBezTo>
                    <a:cubicBezTo>
                      <a:pt x="2892265" y="464777"/>
                      <a:pt x="2880835" y="122573"/>
                      <a:pt x="2880835" y="106044"/>
                    </a:cubicBezTo>
                    <a:cubicBezTo>
                      <a:pt x="2878295" y="92195"/>
                      <a:pt x="2875754" y="77899"/>
                      <a:pt x="2873215" y="63500"/>
                    </a:cubicBezTo>
                    <a:cubicBezTo>
                      <a:pt x="2871945" y="44450"/>
                      <a:pt x="2870675" y="43180"/>
                      <a:pt x="2847371" y="41910"/>
                    </a:cubicBezTo>
                    <a:cubicBezTo>
                      <a:pt x="2840686" y="41910"/>
                      <a:pt x="2836230" y="41910"/>
                      <a:pt x="2829545" y="40640"/>
                    </a:cubicBezTo>
                    <a:cubicBezTo>
                      <a:pt x="2773840" y="36830"/>
                      <a:pt x="2715906" y="31750"/>
                      <a:pt x="2660201" y="30480"/>
                    </a:cubicBezTo>
                    <a:cubicBezTo>
                      <a:pt x="2524280" y="26670"/>
                      <a:pt x="2386131" y="25400"/>
                      <a:pt x="2250210" y="22860"/>
                    </a:cubicBezTo>
                    <a:cubicBezTo>
                      <a:pt x="2230156" y="22860"/>
                      <a:pt x="2207874" y="22860"/>
                      <a:pt x="2187820" y="22860"/>
                    </a:cubicBezTo>
                    <a:cubicBezTo>
                      <a:pt x="2154397" y="22860"/>
                      <a:pt x="2120974" y="22860"/>
                      <a:pt x="2089779" y="22860"/>
                    </a:cubicBezTo>
                    <a:cubicBezTo>
                      <a:pt x="2018476" y="22860"/>
                      <a:pt x="1947174" y="22860"/>
                      <a:pt x="1878099" y="24130"/>
                    </a:cubicBezTo>
                    <a:cubicBezTo>
                      <a:pt x="1817937" y="25400"/>
                      <a:pt x="804101" y="29210"/>
                      <a:pt x="743939" y="29210"/>
                    </a:cubicBezTo>
                    <a:cubicBezTo>
                      <a:pt x="645898" y="29210"/>
                      <a:pt x="547857" y="26670"/>
                      <a:pt x="449816" y="33020"/>
                    </a:cubicBezTo>
                    <a:cubicBezTo>
                      <a:pt x="398567" y="36830"/>
                      <a:pt x="349546" y="36830"/>
                      <a:pt x="300525" y="38100"/>
                    </a:cubicBezTo>
                    <a:cubicBezTo>
                      <a:pt x="215853" y="41910"/>
                      <a:pt x="131181" y="45720"/>
                      <a:pt x="49530" y="50800"/>
                    </a:cubicBezTo>
                    <a:cubicBezTo>
                      <a:pt x="36830" y="50800"/>
                      <a:pt x="34290" y="53340"/>
                      <a:pt x="33020" y="65837"/>
                    </a:cubicBezTo>
                    <a:cubicBezTo>
                      <a:pt x="31750" y="73878"/>
                      <a:pt x="31750" y="81919"/>
                      <a:pt x="30480" y="89961"/>
                    </a:cubicBezTo>
                    <a:cubicBezTo>
                      <a:pt x="29210" y="103363"/>
                      <a:pt x="26670" y="116319"/>
                      <a:pt x="25400" y="129721"/>
                    </a:cubicBezTo>
                    <a:cubicBezTo>
                      <a:pt x="20320" y="144017"/>
                      <a:pt x="26670" y="493369"/>
                      <a:pt x="29210" y="507664"/>
                    </a:cubicBezTo>
                    <a:cubicBezTo>
                      <a:pt x="29210" y="522854"/>
                      <a:pt x="29210" y="538490"/>
                      <a:pt x="30480" y="553679"/>
                    </a:cubicBezTo>
                    <a:cubicBezTo>
                      <a:pt x="30480" y="564847"/>
                      <a:pt x="33020" y="576016"/>
                      <a:pt x="33020" y="587185"/>
                    </a:cubicBezTo>
                    <a:cubicBezTo>
                      <a:pt x="33020" y="599247"/>
                      <a:pt x="33020" y="611309"/>
                      <a:pt x="31750" y="624943"/>
                    </a:cubicBezTo>
                    <a:cubicBezTo>
                      <a:pt x="31750" y="628753"/>
                      <a:pt x="31750" y="631293"/>
                      <a:pt x="31750" y="635103"/>
                    </a:cubicBezTo>
                    <a:cubicBezTo>
                      <a:pt x="31750" y="645263"/>
                      <a:pt x="35560" y="649073"/>
                      <a:pt x="44450" y="649073"/>
                    </a:cubicBezTo>
                    <a:cubicBezTo>
                      <a:pt x="66563" y="649073"/>
                      <a:pt x="97758" y="650343"/>
                      <a:pt x="126725" y="650343"/>
                    </a:cubicBezTo>
                    <a:cubicBezTo>
                      <a:pt x="169061" y="650343"/>
                      <a:pt x="213625" y="647803"/>
                      <a:pt x="255961" y="650343"/>
                    </a:cubicBezTo>
                    <a:cubicBezTo>
                      <a:pt x="325036" y="654153"/>
                      <a:pt x="394110" y="656693"/>
                      <a:pt x="463185" y="655423"/>
                    </a:cubicBezTo>
                    <a:cubicBezTo>
                      <a:pt x="507749" y="654153"/>
                      <a:pt x="550085" y="656693"/>
                      <a:pt x="594649" y="656693"/>
                    </a:cubicBezTo>
                    <a:cubicBezTo>
                      <a:pt x="659267" y="656693"/>
                      <a:pt x="723886" y="655423"/>
                      <a:pt x="788504" y="656693"/>
                    </a:cubicBezTo>
                    <a:cubicBezTo>
                      <a:pt x="884317" y="657963"/>
                      <a:pt x="1936033" y="647803"/>
                      <a:pt x="2034074" y="650343"/>
                    </a:cubicBezTo>
                    <a:cubicBezTo>
                      <a:pt x="2076410" y="651613"/>
                      <a:pt x="2118746" y="652883"/>
                      <a:pt x="2158854" y="652883"/>
                    </a:cubicBezTo>
                    <a:cubicBezTo>
                      <a:pt x="2232385" y="655423"/>
                      <a:pt x="2303687" y="651613"/>
                      <a:pt x="2377218" y="655423"/>
                    </a:cubicBezTo>
                    <a:cubicBezTo>
                      <a:pt x="2437380" y="657963"/>
                      <a:pt x="2497542" y="657963"/>
                      <a:pt x="2557704" y="660503"/>
                    </a:cubicBezTo>
                    <a:cubicBezTo>
                      <a:pt x="2646832" y="664313"/>
                      <a:pt x="2735960" y="666853"/>
                      <a:pt x="2825089" y="668123"/>
                    </a:cubicBezTo>
                    <a:cubicBezTo>
                      <a:pt x="2858512" y="668123"/>
                      <a:pt x="2878294" y="666853"/>
                      <a:pt x="2898615" y="666853"/>
                    </a:cubicBezTo>
                    <a:close/>
                  </a:path>
                </a:pathLst>
              </a:custGeom>
              <a:solidFill>
                <a:srgbClr val="002A85"/>
              </a:solidFill>
            </p:spPr>
          </p:sp>
        </p:grpSp>
        <p:grpSp>
          <p:nvGrpSpPr>
            <p:cNvPr id="42" name="Group 40">
              <a:extLst>
                <a:ext uri="{FF2B5EF4-FFF2-40B4-BE49-F238E27FC236}">
                  <a16:creationId xmlns:a16="http://schemas.microsoft.com/office/drawing/2014/main" id="{3F1E82F4-D769-4940-B79A-ED7811D3CD59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6035688" y="5479025"/>
              <a:ext cx="1034412" cy="1034412"/>
              <a:chOff x="0" y="0"/>
              <a:chExt cx="495300" cy="495300"/>
            </a:xfrm>
          </p:grpSpPr>
          <p:sp>
            <p:nvSpPr>
              <p:cNvPr id="84" name="Freeform 41">
                <a:extLst>
                  <a:ext uri="{FF2B5EF4-FFF2-40B4-BE49-F238E27FC236}">
                    <a16:creationId xmlns:a16="http://schemas.microsoft.com/office/drawing/2014/main" id="{9DCBAD58-9DF4-4ACC-A557-45E95D83714D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5" name="Freeform 42">
                <a:extLst>
                  <a:ext uri="{FF2B5EF4-FFF2-40B4-BE49-F238E27FC236}">
                    <a16:creationId xmlns:a16="http://schemas.microsoft.com/office/drawing/2014/main" id="{1733DD8F-C1CA-4FAF-8C07-CC5AA23E68D8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" name="Group 43">
              <a:extLst>
                <a:ext uri="{FF2B5EF4-FFF2-40B4-BE49-F238E27FC236}">
                  <a16:creationId xmlns:a16="http://schemas.microsoft.com/office/drawing/2014/main" id="{86405C7E-2384-4D7E-B81E-AB89D3DAEA7A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0" y="6389897"/>
              <a:ext cx="1034412" cy="1034412"/>
              <a:chOff x="0" y="0"/>
              <a:chExt cx="495300" cy="495300"/>
            </a:xfrm>
          </p:grpSpPr>
          <p:sp>
            <p:nvSpPr>
              <p:cNvPr id="82" name="Freeform 44">
                <a:extLst>
                  <a:ext uri="{FF2B5EF4-FFF2-40B4-BE49-F238E27FC236}">
                    <a16:creationId xmlns:a16="http://schemas.microsoft.com/office/drawing/2014/main" id="{208A6054-48E6-47AE-8D97-81096A1AD1CE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3" name="Freeform 45">
                <a:extLst>
                  <a:ext uri="{FF2B5EF4-FFF2-40B4-BE49-F238E27FC236}">
                    <a16:creationId xmlns:a16="http://schemas.microsoft.com/office/drawing/2014/main" id="{0E08B25C-FF4A-4C7C-BFCA-BD9ED13F7559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4" name="TextBox 46">
              <a:extLst>
                <a:ext uri="{FF2B5EF4-FFF2-40B4-BE49-F238E27FC236}">
                  <a16:creationId xmlns:a16="http://schemas.microsoft.com/office/drawing/2014/main" id="{1057E52E-97B8-4F65-83D9-82A911D36827}"/>
                </a:ext>
              </a:extLst>
            </p:cNvPr>
            <p:cNvSpPr txBox="1"/>
            <p:nvPr/>
          </p:nvSpPr>
          <p:spPr>
            <a:xfrm>
              <a:off x="6325589" y="5733344"/>
              <a:ext cx="459008" cy="51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15"/>
                </a:lnSpc>
              </a:pPr>
              <a:r>
                <a:rPr lang="en-US" sz="1583">
                  <a:solidFill>
                    <a:srgbClr val="000000"/>
                  </a:solidFill>
                  <a:latin typeface="Open Sans Bold"/>
                </a:rPr>
                <a:t>85</a:t>
              </a:r>
            </a:p>
          </p:txBody>
        </p:sp>
        <p:sp>
          <p:nvSpPr>
            <p:cNvPr id="45" name="TextBox 47">
              <a:extLst>
                <a:ext uri="{FF2B5EF4-FFF2-40B4-BE49-F238E27FC236}">
                  <a16:creationId xmlns:a16="http://schemas.microsoft.com/office/drawing/2014/main" id="{D410879A-9031-4477-B020-1FBE2E76BBE3}"/>
                </a:ext>
              </a:extLst>
            </p:cNvPr>
            <p:cNvSpPr txBox="1"/>
            <p:nvPr/>
          </p:nvSpPr>
          <p:spPr>
            <a:xfrm>
              <a:off x="296186" y="6630082"/>
              <a:ext cx="459008" cy="51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15"/>
                </a:lnSpc>
              </a:pPr>
              <a:r>
                <a:rPr lang="en-US" sz="1583">
                  <a:solidFill>
                    <a:srgbClr val="000000"/>
                  </a:solidFill>
                  <a:latin typeface="Open Sans Bold"/>
                </a:rPr>
                <a:t>86</a:t>
              </a:r>
            </a:p>
          </p:txBody>
        </p:sp>
        <p:grpSp>
          <p:nvGrpSpPr>
            <p:cNvPr id="46" name="Group 48">
              <a:extLst>
                <a:ext uri="{FF2B5EF4-FFF2-40B4-BE49-F238E27FC236}">
                  <a16:creationId xmlns:a16="http://schemas.microsoft.com/office/drawing/2014/main" id="{0AB6EDC7-0AEB-4313-A4DD-33F984EEB7E7}"/>
                </a:ext>
              </a:extLst>
            </p:cNvPr>
            <p:cNvGrpSpPr/>
            <p:nvPr/>
          </p:nvGrpSpPr>
          <p:grpSpPr>
            <a:xfrm rot="-10800000">
              <a:off x="232105" y="9225235"/>
              <a:ext cx="6512191" cy="1531594"/>
              <a:chOff x="0" y="0"/>
              <a:chExt cx="2916394" cy="685903"/>
            </a:xfrm>
          </p:grpSpPr>
          <p:sp>
            <p:nvSpPr>
              <p:cNvPr id="80" name="Freeform 49">
                <a:extLst>
                  <a:ext uri="{FF2B5EF4-FFF2-40B4-BE49-F238E27FC236}">
                    <a16:creationId xmlns:a16="http://schemas.microsoft.com/office/drawing/2014/main" id="{259E564C-93FE-4AAC-9135-7AD9731F02A6}"/>
                  </a:ext>
                </a:extLst>
              </p:cNvPr>
              <p:cNvSpPr/>
              <p:nvPr/>
            </p:nvSpPr>
            <p:spPr>
              <a:xfrm>
                <a:off x="10160" y="16510"/>
                <a:ext cx="2893534" cy="657963"/>
              </a:xfrm>
              <a:custGeom>
                <a:avLst/>
                <a:gdLst/>
                <a:ahLst/>
                <a:cxnLst/>
                <a:rect l="l" t="t" r="r" b="b"/>
                <a:pathLst>
                  <a:path w="2893534" h="657963">
                    <a:moveTo>
                      <a:pt x="2893534" y="657963"/>
                    </a:moveTo>
                    <a:lnTo>
                      <a:pt x="0" y="650343"/>
                    </a:lnTo>
                    <a:lnTo>
                      <a:pt x="0" y="241426"/>
                    </a:lnTo>
                    <a:lnTo>
                      <a:pt x="17780" y="19050"/>
                    </a:lnTo>
                    <a:lnTo>
                      <a:pt x="1440769" y="0"/>
                    </a:lnTo>
                    <a:lnTo>
                      <a:pt x="2874484" y="508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81" name="Freeform 50">
                <a:extLst>
                  <a:ext uri="{FF2B5EF4-FFF2-40B4-BE49-F238E27FC236}">
                    <a16:creationId xmlns:a16="http://schemas.microsoft.com/office/drawing/2014/main" id="{531A58E2-7F72-411A-8DD6-B21F5BD77733}"/>
                  </a:ext>
                </a:extLst>
              </p:cNvPr>
              <p:cNvSpPr/>
              <p:nvPr/>
            </p:nvSpPr>
            <p:spPr>
              <a:xfrm>
                <a:off x="-3810" y="0"/>
                <a:ext cx="2922744" cy="684633"/>
              </a:xfrm>
              <a:custGeom>
                <a:avLst/>
                <a:gdLst/>
                <a:ahLst/>
                <a:cxnLst/>
                <a:rect l="l" t="t" r="r" b="b"/>
                <a:pathLst>
                  <a:path w="2922744" h="684633">
                    <a:moveTo>
                      <a:pt x="2888454" y="21590"/>
                    </a:moveTo>
                    <a:cubicBezTo>
                      <a:pt x="2889725" y="34290"/>
                      <a:pt x="2889725" y="44450"/>
                      <a:pt x="2890994" y="54610"/>
                    </a:cubicBezTo>
                    <a:cubicBezTo>
                      <a:pt x="2893535" y="72985"/>
                      <a:pt x="2894804" y="85493"/>
                      <a:pt x="2897344" y="97555"/>
                    </a:cubicBezTo>
                    <a:cubicBezTo>
                      <a:pt x="2897344" y="114978"/>
                      <a:pt x="2910044" y="458523"/>
                      <a:pt x="2916394" y="475946"/>
                    </a:cubicBezTo>
                    <a:cubicBezTo>
                      <a:pt x="2922744" y="502304"/>
                      <a:pt x="2918935" y="529108"/>
                      <a:pt x="2918935" y="555466"/>
                    </a:cubicBezTo>
                    <a:cubicBezTo>
                      <a:pt x="2918935" y="578696"/>
                      <a:pt x="2920204" y="600140"/>
                      <a:pt x="2921475" y="623673"/>
                    </a:cubicBezTo>
                    <a:cubicBezTo>
                      <a:pt x="2921475" y="645263"/>
                      <a:pt x="2921475" y="659233"/>
                      <a:pt x="2921475" y="683363"/>
                    </a:cubicBezTo>
                    <a:cubicBezTo>
                      <a:pt x="2898615" y="683363"/>
                      <a:pt x="2878294" y="684633"/>
                      <a:pt x="2854056" y="683363"/>
                    </a:cubicBezTo>
                    <a:cubicBezTo>
                      <a:pt x="2709222" y="678283"/>
                      <a:pt x="2562160" y="684633"/>
                      <a:pt x="2417326" y="679553"/>
                    </a:cubicBezTo>
                    <a:cubicBezTo>
                      <a:pt x="2330426" y="675743"/>
                      <a:pt x="2245754" y="678283"/>
                      <a:pt x="2158854" y="675743"/>
                    </a:cubicBezTo>
                    <a:cubicBezTo>
                      <a:pt x="2118746" y="674473"/>
                      <a:pt x="2078638" y="673203"/>
                      <a:pt x="2038530" y="671933"/>
                    </a:cubicBezTo>
                    <a:cubicBezTo>
                      <a:pt x="2014020" y="671933"/>
                      <a:pt x="1991738" y="673203"/>
                      <a:pt x="1967227" y="673203"/>
                    </a:cubicBezTo>
                    <a:cubicBezTo>
                      <a:pt x="1904838" y="671933"/>
                      <a:pt x="1733265" y="673203"/>
                      <a:pt x="1670875" y="671933"/>
                    </a:cubicBezTo>
                    <a:cubicBezTo>
                      <a:pt x="1626311" y="670663"/>
                      <a:pt x="735027" y="679553"/>
                      <a:pt x="690462" y="678283"/>
                    </a:cubicBezTo>
                    <a:cubicBezTo>
                      <a:pt x="679321" y="678283"/>
                      <a:pt x="665952" y="679553"/>
                      <a:pt x="654811" y="679553"/>
                    </a:cubicBezTo>
                    <a:cubicBezTo>
                      <a:pt x="628072" y="679553"/>
                      <a:pt x="603562" y="680823"/>
                      <a:pt x="576824" y="680823"/>
                    </a:cubicBezTo>
                    <a:cubicBezTo>
                      <a:pt x="509977" y="680823"/>
                      <a:pt x="445359" y="679553"/>
                      <a:pt x="378513" y="678283"/>
                    </a:cubicBezTo>
                    <a:cubicBezTo>
                      <a:pt x="338405" y="677013"/>
                      <a:pt x="298297" y="675743"/>
                      <a:pt x="260418" y="674473"/>
                    </a:cubicBezTo>
                    <a:cubicBezTo>
                      <a:pt x="189115" y="673203"/>
                      <a:pt x="117812" y="671933"/>
                      <a:pt x="48260" y="671933"/>
                    </a:cubicBezTo>
                    <a:cubicBezTo>
                      <a:pt x="38100" y="671933"/>
                      <a:pt x="29210" y="671933"/>
                      <a:pt x="19050" y="670663"/>
                    </a:cubicBezTo>
                    <a:cubicBezTo>
                      <a:pt x="10160" y="669393"/>
                      <a:pt x="5080" y="663043"/>
                      <a:pt x="7620" y="654153"/>
                    </a:cubicBezTo>
                    <a:cubicBezTo>
                      <a:pt x="16510" y="622477"/>
                      <a:pt x="12700" y="611309"/>
                      <a:pt x="11430" y="599693"/>
                    </a:cubicBezTo>
                    <a:cubicBezTo>
                      <a:pt x="10160" y="576016"/>
                      <a:pt x="6350" y="552785"/>
                      <a:pt x="7620" y="529108"/>
                    </a:cubicBezTo>
                    <a:cubicBezTo>
                      <a:pt x="5080" y="499623"/>
                      <a:pt x="0" y="134635"/>
                      <a:pt x="7620" y="104703"/>
                    </a:cubicBezTo>
                    <a:cubicBezTo>
                      <a:pt x="8890" y="98896"/>
                      <a:pt x="7620" y="92641"/>
                      <a:pt x="8890" y="86834"/>
                    </a:cubicBezTo>
                    <a:cubicBezTo>
                      <a:pt x="10160" y="77452"/>
                      <a:pt x="12700" y="67177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62107" y="30480"/>
                      <a:pt x="97758" y="29210"/>
                    </a:cubicBezTo>
                    <a:cubicBezTo>
                      <a:pt x="157920" y="25400"/>
                      <a:pt x="218082" y="22860"/>
                      <a:pt x="280472" y="20320"/>
                    </a:cubicBezTo>
                    <a:cubicBezTo>
                      <a:pt x="322808" y="17780"/>
                      <a:pt x="365144" y="16510"/>
                      <a:pt x="405251" y="13970"/>
                    </a:cubicBezTo>
                    <a:cubicBezTo>
                      <a:pt x="445359" y="11430"/>
                      <a:pt x="487695" y="8890"/>
                      <a:pt x="527803" y="8890"/>
                    </a:cubicBezTo>
                    <a:cubicBezTo>
                      <a:pt x="572367" y="7620"/>
                      <a:pt x="616931" y="10160"/>
                      <a:pt x="661496" y="8890"/>
                    </a:cubicBezTo>
                    <a:cubicBezTo>
                      <a:pt x="717201" y="8890"/>
                      <a:pt x="1726581" y="6350"/>
                      <a:pt x="1782286" y="5080"/>
                    </a:cubicBezTo>
                    <a:cubicBezTo>
                      <a:pt x="1835763" y="3810"/>
                      <a:pt x="1889240" y="2540"/>
                      <a:pt x="1944945" y="2540"/>
                    </a:cubicBezTo>
                    <a:cubicBezTo>
                      <a:pt x="2036302" y="1270"/>
                      <a:pt x="2125430" y="0"/>
                      <a:pt x="2216787" y="0"/>
                    </a:cubicBezTo>
                    <a:cubicBezTo>
                      <a:pt x="2254667" y="0"/>
                      <a:pt x="2294774" y="2540"/>
                      <a:pt x="2332654" y="2540"/>
                    </a:cubicBezTo>
                    <a:cubicBezTo>
                      <a:pt x="2437380" y="3810"/>
                      <a:pt x="2544334" y="5080"/>
                      <a:pt x="2649060" y="7620"/>
                    </a:cubicBezTo>
                    <a:cubicBezTo>
                      <a:pt x="2704765" y="8890"/>
                      <a:pt x="2760471" y="12700"/>
                      <a:pt x="2816176" y="16510"/>
                    </a:cubicBezTo>
                    <a:cubicBezTo>
                      <a:pt x="2829545" y="16510"/>
                      <a:pt x="2842914" y="16510"/>
                      <a:pt x="2854056" y="16510"/>
                    </a:cubicBezTo>
                    <a:cubicBezTo>
                      <a:pt x="2869404" y="17780"/>
                      <a:pt x="2878294" y="20320"/>
                      <a:pt x="2888454" y="21590"/>
                    </a:cubicBezTo>
                    <a:close/>
                    <a:moveTo>
                      <a:pt x="2898615" y="666853"/>
                    </a:moveTo>
                    <a:cubicBezTo>
                      <a:pt x="2899885" y="650343"/>
                      <a:pt x="2901154" y="637643"/>
                      <a:pt x="2901154" y="624943"/>
                    </a:cubicBezTo>
                    <a:cubicBezTo>
                      <a:pt x="2899885" y="597906"/>
                      <a:pt x="2898615" y="574229"/>
                      <a:pt x="2898615" y="548765"/>
                    </a:cubicBezTo>
                    <a:cubicBezTo>
                      <a:pt x="2898615" y="537149"/>
                      <a:pt x="2901154" y="525534"/>
                      <a:pt x="2899885" y="513919"/>
                    </a:cubicBezTo>
                    <a:cubicBezTo>
                      <a:pt x="2899885" y="503197"/>
                      <a:pt x="2898615" y="492028"/>
                      <a:pt x="2897345" y="481307"/>
                    </a:cubicBezTo>
                    <a:cubicBezTo>
                      <a:pt x="2892265" y="464777"/>
                      <a:pt x="2880835" y="122573"/>
                      <a:pt x="2880835" y="106044"/>
                    </a:cubicBezTo>
                    <a:cubicBezTo>
                      <a:pt x="2878295" y="92195"/>
                      <a:pt x="2875754" y="77899"/>
                      <a:pt x="2873215" y="63500"/>
                    </a:cubicBezTo>
                    <a:cubicBezTo>
                      <a:pt x="2871945" y="44450"/>
                      <a:pt x="2870675" y="43180"/>
                      <a:pt x="2847371" y="41910"/>
                    </a:cubicBezTo>
                    <a:cubicBezTo>
                      <a:pt x="2840686" y="41910"/>
                      <a:pt x="2836230" y="41910"/>
                      <a:pt x="2829545" y="40640"/>
                    </a:cubicBezTo>
                    <a:cubicBezTo>
                      <a:pt x="2773840" y="36830"/>
                      <a:pt x="2715906" y="31750"/>
                      <a:pt x="2660201" y="30480"/>
                    </a:cubicBezTo>
                    <a:cubicBezTo>
                      <a:pt x="2524280" y="26670"/>
                      <a:pt x="2386131" y="25400"/>
                      <a:pt x="2250210" y="22860"/>
                    </a:cubicBezTo>
                    <a:cubicBezTo>
                      <a:pt x="2230156" y="22860"/>
                      <a:pt x="2207874" y="22860"/>
                      <a:pt x="2187820" y="22860"/>
                    </a:cubicBezTo>
                    <a:cubicBezTo>
                      <a:pt x="2154397" y="22860"/>
                      <a:pt x="2120974" y="22860"/>
                      <a:pt x="2089779" y="22860"/>
                    </a:cubicBezTo>
                    <a:cubicBezTo>
                      <a:pt x="2018476" y="22860"/>
                      <a:pt x="1947174" y="22860"/>
                      <a:pt x="1878099" y="24130"/>
                    </a:cubicBezTo>
                    <a:cubicBezTo>
                      <a:pt x="1817937" y="25400"/>
                      <a:pt x="804101" y="29210"/>
                      <a:pt x="743939" y="29210"/>
                    </a:cubicBezTo>
                    <a:cubicBezTo>
                      <a:pt x="645898" y="29210"/>
                      <a:pt x="547857" y="26670"/>
                      <a:pt x="449816" y="33020"/>
                    </a:cubicBezTo>
                    <a:cubicBezTo>
                      <a:pt x="398567" y="36830"/>
                      <a:pt x="349546" y="36830"/>
                      <a:pt x="300525" y="38100"/>
                    </a:cubicBezTo>
                    <a:cubicBezTo>
                      <a:pt x="215853" y="41910"/>
                      <a:pt x="131181" y="45720"/>
                      <a:pt x="49530" y="50800"/>
                    </a:cubicBezTo>
                    <a:cubicBezTo>
                      <a:pt x="36830" y="50800"/>
                      <a:pt x="34290" y="53340"/>
                      <a:pt x="33020" y="65837"/>
                    </a:cubicBezTo>
                    <a:cubicBezTo>
                      <a:pt x="31750" y="73878"/>
                      <a:pt x="31750" y="81919"/>
                      <a:pt x="30480" y="89961"/>
                    </a:cubicBezTo>
                    <a:cubicBezTo>
                      <a:pt x="29210" y="103363"/>
                      <a:pt x="26670" y="116319"/>
                      <a:pt x="25400" y="129721"/>
                    </a:cubicBezTo>
                    <a:cubicBezTo>
                      <a:pt x="20320" y="144017"/>
                      <a:pt x="26670" y="493369"/>
                      <a:pt x="29210" y="507664"/>
                    </a:cubicBezTo>
                    <a:cubicBezTo>
                      <a:pt x="29210" y="522854"/>
                      <a:pt x="29210" y="538490"/>
                      <a:pt x="30480" y="553679"/>
                    </a:cubicBezTo>
                    <a:cubicBezTo>
                      <a:pt x="30480" y="564847"/>
                      <a:pt x="33020" y="576016"/>
                      <a:pt x="33020" y="587185"/>
                    </a:cubicBezTo>
                    <a:cubicBezTo>
                      <a:pt x="33020" y="599247"/>
                      <a:pt x="33020" y="611309"/>
                      <a:pt x="31750" y="624943"/>
                    </a:cubicBezTo>
                    <a:cubicBezTo>
                      <a:pt x="31750" y="628753"/>
                      <a:pt x="31750" y="631293"/>
                      <a:pt x="31750" y="635103"/>
                    </a:cubicBezTo>
                    <a:cubicBezTo>
                      <a:pt x="31750" y="645263"/>
                      <a:pt x="35560" y="649073"/>
                      <a:pt x="44450" y="649073"/>
                    </a:cubicBezTo>
                    <a:cubicBezTo>
                      <a:pt x="66563" y="649073"/>
                      <a:pt x="97758" y="650343"/>
                      <a:pt x="126725" y="650343"/>
                    </a:cubicBezTo>
                    <a:cubicBezTo>
                      <a:pt x="169061" y="650343"/>
                      <a:pt x="213625" y="647803"/>
                      <a:pt x="255961" y="650343"/>
                    </a:cubicBezTo>
                    <a:cubicBezTo>
                      <a:pt x="325036" y="654153"/>
                      <a:pt x="394110" y="656693"/>
                      <a:pt x="463185" y="655423"/>
                    </a:cubicBezTo>
                    <a:cubicBezTo>
                      <a:pt x="507749" y="654153"/>
                      <a:pt x="550085" y="656693"/>
                      <a:pt x="594649" y="656693"/>
                    </a:cubicBezTo>
                    <a:cubicBezTo>
                      <a:pt x="659267" y="656693"/>
                      <a:pt x="723886" y="655423"/>
                      <a:pt x="788504" y="656693"/>
                    </a:cubicBezTo>
                    <a:cubicBezTo>
                      <a:pt x="884317" y="657963"/>
                      <a:pt x="1936033" y="647803"/>
                      <a:pt x="2034074" y="650343"/>
                    </a:cubicBezTo>
                    <a:cubicBezTo>
                      <a:pt x="2076410" y="651613"/>
                      <a:pt x="2118746" y="652883"/>
                      <a:pt x="2158854" y="652883"/>
                    </a:cubicBezTo>
                    <a:cubicBezTo>
                      <a:pt x="2232385" y="655423"/>
                      <a:pt x="2303687" y="651613"/>
                      <a:pt x="2377218" y="655423"/>
                    </a:cubicBezTo>
                    <a:cubicBezTo>
                      <a:pt x="2437380" y="657963"/>
                      <a:pt x="2497542" y="657963"/>
                      <a:pt x="2557704" y="660503"/>
                    </a:cubicBezTo>
                    <a:cubicBezTo>
                      <a:pt x="2646832" y="664313"/>
                      <a:pt x="2735960" y="666853"/>
                      <a:pt x="2825089" y="668123"/>
                    </a:cubicBezTo>
                    <a:cubicBezTo>
                      <a:pt x="2858512" y="668123"/>
                      <a:pt x="2878294" y="666853"/>
                      <a:pt x="2898615" y="666853"/>
                    </a:cubicBezTo>
                    <a:close/>
                  </a:path>
                </a:pathLst>
              </a:custGeom>
              <a:solidFill>
                <a:srgbClr val="002A85"/>
              </a:solidFill>
            </p:spPr>
          </p:sp>
        </p:grpSp>
        <p:grpSp>
          <p:nvGrpSpPr>
            <p:cNvPr id="47" name="Group 51">
              <a:extLst>
                <a:ext uri="{FF2B5EF4-FFF2-40B4-BE49-F238E27FC236}">
                  <a16:creationId xmlns:a16="http://schemas.microsoft.com/office/drawing/2014/main" id="{8312EA0A-620B-451B-95BF-AF7571950310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6035688" y="9018390"/>
              <a:ext cx="1034412" cy="1034412"/>
              <a:chOff x="0" y="0"/>
              <a:chExt cx="495300" cy="495300"/>
            </a:xfrm>
          </p:grpSpPr>
          <p:sp>
            <p:nvSpPr>
              <p:cNvPr id="78" name="Freeform 52">
                <a:extLst>
                  <a:ext uri="{FF2B5EF4-FFF2-40B4-BE49-F238E27FC236}">
                    <a16:creationId xmlns:a16="http://schemas.microsoft.com/office/drawing/2014/main" id="{EEB9AEB8-8E77-4943-A501-C00DF6588E66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9" name="Freeform 53">
                <a:extLst>
                  <a:ext uri="{FF2B5EF4-FFF2-40B4-BE49-F238E27FC236}">
                    <a16:creationId xmlns:a16="http://schemas.microsoft.com/office/drawing/2014/main" id="{E1E6BB72-3374-41FA-A26E-B2D3D44655AD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" name="Group 54">
              <a:extLst>
                <a:ext uri="{FF2B5EF4-FFF2-40B4-BE49-F238E27FC236}">
                  <a16:creationId xmlns:a16="http://schemas.microsoft.com/office/drawing/2014/main" id="{CCA95883-C077-407A-9E3C-8F82DF69AB64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0" y="9929263"/>
              <a:ext cx="1034412" cy="1034412"/>
              <a:chOff x="0" y="0"/>
              <a:chExt cx="495300" cy="495300"/>
            </a:xfrm>
          </p:grpSpPr>
          <p:sp>
            <p:nvSpPr>
              <p:cNvPr id="76" name="Freeform 55">
                <a:extLst>
                  <a:ext uri="{FF2B5EF4-FFF2-40B4-BE49-F238E27FC236}">
                    <a16:creationId xmlns:a16="http://schemas.microsoft.com/office/drawing/2014/main" id="{CD43B84F-21FD-43D6-BD4C-BBF25BE53A5A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7" name="Freeform 56">
                <a:extLst>
                  <a:ext uri="{FF2B5EF4-FFF2-40B4-BE49-F238E27FC236}">
                    <a16:creationId xmlns:a16="http://schemas.microsoft.com/office/drawing/2014/main" id="{B04F8AE4-8A1F-4D66-8C89-C8AB1E47BBFB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9" name="TextBox 57">
              <a:extLst>
                <a:ext uri="{FF2B5EF4-FFF2-40B4-BE49-F238E27FC236}">
                  <a16:creationId xmlns:a16="http://schemas.microsoft.com/office/drawing/2014/main" id="{3CE2655B-5B04-4A08-8265-3F0597935F98}"/>
                </a:ext>
              </a:extLst>
            </p:cNvPr>
            <p:cNvSpPr txBox="1"/>
            <p:nvPr/>
          </p:nvSpPr>
          <p:spPr>
            <a:xfrm>
              <a:off x="6325589" y="9272708"/>
              <a:ext cx="459008" cy="51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15"/>
                </a:lnSpc>
              </a:pPr>
              <a:r>
                <a:rPr lang="en-US" sz="1583">
                  <a:solidFill>
                    <a:srgbClr val="000000"/>
                  </a:solidFill>
                  <a:latin typeface="Open Sans Bold"/>
                </a:rPr>
                <a:t>89</a:t>
              </a:r>
            </a:p>
          </p:txBody>
        </p:sp>
        <p:sp>
          <p:nvSpPr>
            <p:cNvPr id="50" name="TextBox 58">
              <a:extLst>
                <a:ext uri="{FF2B5EF4-FFF2-40B4-BE49-F238E27FC236}">
                  <a16:creationId xmlns:a16="http://schemas.microsoft.com/office/drawing/2014/main" id="{985FC902-3553-4AAC-873C-200227019D63}"/>
                </a:ext>
              </a:extLst>
            </p:cNvPr>
            <p:cNvSpPr txBox="1"/>
            <p:nvPr/>
          </p:nvSpPr>
          <p:spPr>
            <a:xfrm>
              <a:off x="278954" y="10171398"/>
              <a:ext cx="459008" cy="51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15"/>
                </a:lnSpc>
              </a:pPr>
              <a:r>
                <a:rPr lang="en-US" sz="1583">
                  <a:solidFill>
                    <a:srgbClr val="000000"/>
                  </a:solidFill>
                  <a:latin typeface="Open Sans Bold"/>
                </a:rPr>
                <a:t>90</a:t>
              </a:r>
            </a:p>
          </p:txBody>
        </p:sp>
        <p:grpSp>
          <p:nvGrpSpPr>
            <p:cNvPr id="51" name="Group 59">
              <a:extLst>
                <a:ext uri="{FF2B5EF4-FFF2-40B4-BE49-F238E27FC236}">
                  <a16:creationId xmlns:a16="http://schemas.microsoft.com/office/drawing/2014/main" id="{A3B8A50E-A977-4813-BCA3-1F175E0635EE}"/>
                </a:ext>
              </a:extLst>
            </p:cNvPr>
            <p:cNvGrpSpPr/>
            <p:nvPr/>
          </p:nvGrpSpPr>
          <p:grpSpPr>
            <a:xfrm>
              <a:off x="278954" y="415650"/>
              <a:ext cx="6512191" cy="1531594"/>
              <a:chOff x="0" y="0"/>
              <a:chExt cx="2916394" cy="685903"/>
            </a:xfrm>
          </p:grpSpPr>
          <p:sp>
            <p:nvSpPr>
              <p:cNvPr id="74" name="Freeform 60">
                <a:extLst>
                  <a:ext uri="{FF2B5EF4-FFF2-40B4-BE49-F238E27FC236}">
                    <a16:creationId xmlns:a16="http://schemas.microsoft.com/office/drawing/2014/main" id="{08DF6E3E-A220-4CD0-923F-C580EA7F0666}"/>
                  </a:ext>
                </a:extLst>
              </p:cNvPr>
              <p:cNvSpPr/>
              <p:nvPr/>
            </p:nvSpPr>
            <p:spPr>
              <a:xfrm>
                <a:off x="10160" y="16510"/>
                <a:ext cx="2893534" cy="657963"/>
              </a:xfrm>
              <a:custGeom>
                <a:avLst/>
                <a:gdLst/>
                <a:ahLst/>
                <a:cxnLst/>
                <a:rect l="l" t="t" r="r" b="b"/>
                <a:pathLst>
                  <a:path w="2893534" h="657963">
                    <a:moveTo>
                      <a:pt x="2893534" y="657963"/>
                    </a:moveTo>
                    <a:lnTo>
                      <a:pt x="0" y="650343"/>
                    </a:lnTo>
                    <a:lnTo>
                      <a:pt x="0" y="241426"/>
                    </a:lnTo>
                    <a:lnTo>
                      <a:pt x="17780" y="19050"/>
                    </a:lnTo>
                    <a:lnTo>
                      <a:pt x="1440769" y="0"/>
                    </a:lnTo>
                    <a:lnTo>
                      <a:pt x="2874484" y="508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75" name="Freeform 61">
                <a:extLst>
                  <a:ext uri="{FF2B5EF4-FFF2-40B4-BE49-F238E27FC236}">
                    <a16:creationId xmlns:a16="http://schemas.microsoft.com/office/drawing/2014/main" id="{433B3199-9DAD-4A6D-BB32-93DCD36AB197}"/>
                  </a:ext>
                </a:extLst>
              </p:cNvPr>
              <p:cNvSpPr/>
              <p:nvPr/>
            </p:nvSpPr>
            <p:spPr>
              <a:xfrm>
                <a:off x="-3810" y="0"/>
                <a:ext cx="2922744" cy="684633"/>
              </a:xfrm>
              <a:custGeom>
                <a:avLst/>
                <a:gdLst/>
                <a:ahLst/>
                <a:cxnLst/>
                <a:rect l="l" t="t" r="r" b="b"/>
                <a:pathLst>
                  <a:path w="2922744" h="684633">
                    <a:moveTo>
                      <a:pt x="2888454" y="21590"/>
                    </a:moveTo>
                    <a:cubicBezTo>
                      <a:pt x="2889725" y="34290"/>
                      <a:pt x="2889725" y="44450"/>
                      <a:pt x="2890994" y="54610"/>
                    </a:cubicBezTo>
                    <a:cubicBezTo>
                      <a:pt x="2893535" y="72985"/>
                      <a:pt x="2894804" y="85493"/>
                      <a:pt x="2897344" y="97555"/>
                    </a:cubicBezTo>
                    <a:cubicBezTo>
                      <a:pt x="2897344" y="114978"/>
                      <a:pt x="2910044" y="458523"/>
                      <a:pt x="2916394" y="475946"/>
                    </a:cubicBezTo>
                    <a:cubicBezTo>
                      <a:pt x="2922744" y="502304"/>
                      <a:pt x="2918935" y="529108"/>
                      <a:pt x="2918935" y="555466"/>
                    </a:cubicBezTo>
                    <a:cubicBezTo>
                      <a:pt x="2918935" y="578696"/>
                      <a:pt x="2920204" y="600140"/>
                      <a:pt x="2921475" y="623673"/>
                    </a:cubicBezTo>
                    <a:cubicBezTo>
                      <a:pt x="2921475" y="645263"/>
                      <a:pt x="2921475" y="659233"/>
                      <a:pt x="2921475" y="683363"/>
                    </a:cubicBezTo>
                    <a:cubicBezTo>
                      <a:pt x="2898615" y="683363"/>
                      <a:pt x="2878294" y="684633"/>
                      <a:pt x="2854056" y="683363"/>
                    </a:cubicBezTo>
                    <a:cubicBezTo>
                      <a:pt x="2709222" y="678283"/>
                      <a:pt x="2562160" y="684633"/>
                      <a:pt x="2417326" y="679553"/>
                    </a:cubicBezTo>
                    <a:cubicBezTo>
                      <a:pt x="2330426" y="675743"/>
                      <a:pt x="2245754" y="678283"/>
                      <a:pt x="2158854" y="675743"/>
                    </a:cubicBezTo>
                    <a:cubicBezTo>
                      <a:pt x="2118746" y="674473"/>
                      <a:pt x="2078638" y="673203"/>
                      <a:pt x="2038530" y="671933"/>
                    </a:cubicBezTo>
                    <a:cubicBezTo>
                      <a:pt x="2014020" y="671933"/>
                      <a:pt x="1991738" y="673203"/>
                      <a:pt x="1967227" y="673203"/>
                    </a:cubicBezTo>
                    <a:cubicBezTo>
                      <a:pt x="1904838" y="671933"/>
                      <a:pt x="1733265" y="673203"/>
                      <a:pt x="1670875" y="671933"/>
                    </a:cubicBezTo>
                    <a:cubicBezTo>
                      <a:pt x="1626311" y="670663"/>
                      <a:pt x="735027" y="679553"/>
                      <a:pt x="690462" y="678283"/>
                    </a:cubicBezTo>
                    <a:cubicBezTo>
                      <a:pt x="679321" y="678283"/>
                      <a:pt x="665952" y="679553"/>
                      <a:pt x="654811" y="679553"/>
                    </a:cubicBezTo>
                    <a:cubicBezTo>
                      <a:pt x="628072" y="679553"/>
                      <a:pt x="603562" y="680823"/>
                      <a:pt x="576824" y="680823"/>
                    </a:cubicBezTo>
                    <a:cubicBezTo>
                      <a:pt x="509977" y="680823"/>
                      <a:pt x="445359" y="679553"/>
                      <a:pt x="378513" y="678283"/>
                    </a:cubicBezTo>
                    <a:cubicBezTo>
                      <a:pt x="338405" y="677013"/>
                      <a:pt x="298297" y="675743"/>
                      <a:pt x="260418" y="674473"/>
                    </a:cubicBezTo>
                    <a:cubicBezTo>
                      <a:pt x="189115" y="673203"/>
                      <a:pt x="117812" y="671933"/>
                      <a:pt x="48260" y="671933"/>
                    </a:cubicBezTo>
                    <a:cubicBezTo>
                      <a:pt x="38100" y="671933"/>
                      <a:pt x="29210" y="671933"/>
                      <a:pt x="19050" y="670663"/>
                    </a:cubicBezTo>
                    <a:cubicBezTo>
                      <a:pt x="10160" y="669393"/>
                      <a:pt x="5080" y="663043"/>
                      <a:pt x="7620" y="654153"/>
                    </a:cubicBezTo>
                    <a:cubicBezTo>
                      <a:pt x="16510" y="622477"/>
                      <a:pt x="12700" y="611309"/>
                      <a:pt x="11430" y="599693"/>
                    </a:cubicBezTo>
                    <a:cubicBezTo>
                      <a:pt x="10160" y="576016"/>
                      <a:pt x="6350" y="552785"/>
                      <a:pt x="7620" y="529108"/>
                    </a:cubicBezTo>
                    <a:cubicBezTo>
                      <a:pt x="5080" y="499623"/>
                      <a:pt x="0" y="134635"/>
                      <a:pt x="7620" y="104703"/>
                    </a:cubicBezTo>
                    <a:cubicBezTo>
                      <a:pt x="8890" y="98896"/>
                      <a:pt x="7620" y="92641"/>
                      <a:pt x="8890" y="86834"/>
                    </a:cubicBezTo>
                    <a:cubicBezTo>
                      <a:pt x="10160" y="77452"/>
                      <a:pt x="12700" y="67177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62107" y="30480"/>
                      <a:pt x="97758" y="29210"/>
                    </a:cubicBezTo>
                    <a:cubicBezTo>
                      <a:pt x="157920" y="25400"/>
                      <a:pt x="218082" y="22860"/>
                      <a:pt x="280472" y="20320"/>
                    </a:cubicBezTo>
                    <a:cubicBezTo>
                      <a:pt x="322808" y="17780"/>
                      <a:pt x="365144" y="16510"/>
                      <a:pt x="405251" y="13970"/>
                    </a:cubicBezTo>
                    <a:cubicBezTo>
                      <a:pt x="445359" y="11430"/>
                      <a:pt x="487695" y="8890"/>
                      <a:pt x="527803" y="8890"/>
                    </a:cubicBezTo>
                    <a:cubicBezTo>
                      <a:pt x="572367" y="7620"/>
                      <a:pt x="616931" y="10160"/>
                      <a:pt x="661496" y="8890"/>
                    </a:cubicBezTo>
                    <a:cubicBezTo>
                      <a:pt x="717201" y="8890"/>
                      <a:pt x="1726581" y="6350"/>
                      <a:pt x="1782286" y="5080"/>
                    </a:cubicBezTo>
                    <a:cubicBezTo>
                      <a:pt x="1835763" y="3810"/>
                      <a:pt x="1889240" y="2540"/>
                      <a:pt x="1944945" y="2540"/>
                    </a:cubicBezTo>
                    <a:cubicBezTo>
                      <a:pt x="2036302" y="1270"/>
                      <a:pt x="2125430" y="0"/>
                      <a:pt x="2216787" y="0"/>
                    </a:cubicBezTo>
                    <a:cubicBezTo>
                      <a:pt x="2254667" y="0"/>
                      <a:pt x="2294774" y="2540"/>
                      <a:pt x="2332654" y="2540"/>
                    </a:cubicBezTo>
                    <a:cubicBezTo>
                      <a:pt x="2437380" y="3810"/>
                      <a:pt x="2544334" y="5080"/>
                      <a:pt x="2649060" y="7620"/>
                    </a:cubicBezTo>
                    <a:cubicBezTo>
                      <a:pt x="2704765" y="8890"/>
                      <a:pt x="2760471" y="12700"/>
                      <a:pt x="2816176" y="16510"/>
                    </a:cubicBezTo>
                    <a:cubicBezTo>
                      <a:pt x="2829545" y="16510"/>
                      <a:pt x="2842914" y="16510"/>
                      <a:pt x="2854056" y="16510"/>
                    </a:cubicBezTo>
                    <a:cubicBezTo>
                      <a:pt x="2869404" y="17780"/>
                      <a:pt x="2878294" y="20320"/>
                      <a:pt x="2888454" y="21590"/>
                    </a:cubicBezTo>
                    <a:close/>
                    <a:moveTo>
                      <a:pt x="2898615" y="666853"/>
                    </a:moveTo>
                    <a:cubicBezTo>
                      <a:pt x="2899885" y="650343"/>
                      <a:pt x="2901154" y="637643"/>
                      <a:pt x="2901154" y="624943"/>
                    </a:cubicBezTo>
                    <a:cubicBezTo>
                      <a:pt x="2899885" y="597906"/>
                      <a:pt x="2898615" y="574229"/>
                      <a:pt x="2898615" y="548765"/>
                    </a:cubicBezTo>
                    <a:cubicBezTo>
                      <a:pt x="2898615" y="537149"/>
                      <a:pt x="2901154" y="525534"/>
                      <a:pt x="2899885" y="513919"/>
                    </a:cubicBezTo>
                    <a:cubicBezTo>
                      <a:pt x="2899885" y="503197"/>
                      <a:pt x="2898615" y="492028"/>
                      <a:pt x="2897345" y="481307"/>
                    </a:cubicBezTo>
                    <a:cubicBezTo>
                      <a:pt x="2892265" y="464777"/>
                      <a:pt x="2880835" y="122573"/>
                      <a:pt x="2880835" y="106044"/>
                    </a:cubicBezTo>
                    <a:cubicBezTo>
                      <a:pt x="2878295" y="92195"/>
                      <a:pt x="2875754" y="77899"/>
                      <a:pt x="2873215" y="63500"/>
                    </a:cubicBezTo>
                    <a:cubicBezTo>
                      <a:pt x="2871945" y="44450"/>
                      <a:pt x="2870675" y="43180"/>
                      <a:pt x="2847371" y="41910"/>
                    </a:cubicBezTo>
                    <a:cubicBezTo>
                      <a:pt x="2840686" y="41910"/>
                      <a:pt x="2836230" y="41910"/>
                      <a:pt x="2829545" y="40640"/>
                    </a:cubicBezTo>
                    <a:cubicBezTo>
                      <a:pt x="2773840" y="36830"/>
                      <a:pt x="2715906" y="31750"/>
                      <a:pt x="2660201" y="30480"/>
                    </a:cubicBezTo>
                    <a:cubicBezTo>
                      <a:pt x="2524280" y="26670"/>
                      <a:pt x="2386131" y="25400"/>
                      <a:pt x="2250210" y="22860"/>
                    </a:cubicBezTo>
                    <a:cubicBezTo>
                      <a:pt x="2230156" y="22860"/>
                      <a:pt x="2207874" y="22860"/>
                      <a:pt x="2187820" y="22860"/>
                    </a:cubicBezTo>
                    <a:cubicBezTo>
                      <a:pt x="2154397" y="22860"/>
                      <a:pt x="2120974" y="22860"/>
                      <a:pt x="2089779" y="22860"/>
                    </a:cubicBezTo>
                    <a:cubicBezTo>
                      <a:pt x="2018476" y="22860"/>
                      <a:pt x="1947174" y="22860"/>
                      <a:pt x="1878099" y="24130"/>
                    </a:cubicBezTo>
                    <a:cubicBezTo>
                      <a:pt x="1817937" y="25400"/>
                      <a:pt x="804101" y="29210"/>
                      <a:pt x="743939" y="29210"/>
                    </a:cubicBezTo>
                    <a:cubicBezTo>
                      <a:pt x="645898" y="29210"/>
                      <a:pt x="547857" y="26670"/>
                      <a:pt x="449816" y="33020"/>
                    </a:cubicBezTo>
                    <a:cubicBezTo>
                      <a:pt x="398567" y="36830"/>
                      <a:pt x="349546" y="36830"/>
                      <a:pt x="300525" y="38100"/>
                    </a:cubicBezTo>
                    <a:cubicBezTo>
                      <a:pt x="215853" y="41910"/>
                      <a:pt x="131181" y="45720"/>
                      <a:pt x="49530" y="50800"/>
                    </a:cubicBezTo>
                    <a:cubicBezTo>
                      <a:pt x="36830" y="50800"/>
                      <a:pt x="34290" y="53340"/>
                      <a:pt x="33020" y="65837"/>
                    </a:cubicBezTo>
                    <a:cubicBezTo>
                      <a:pt x="31750" y="73878"/>
                      <a:pt x="31750" y="81919"/>
                      <a:pt x="30480" y="89961"/>
                    </a:cubicBezTo>
                    <a:cubicBezTo>
                      <a:pt x="29210" y="103363"/>
                      <a:pt x="26670" y="116319"/>
                      <a:pt x="25400" y="129721"/>
                    </a:cubicBezTo>
                    <a:cubicBezTo>
                      <a:pt x="20320" y="144017"/>
                      <a:pt x="26670" y="493369"/>
                      <a:pt x="29210" y="507664"/>
                    </a:cubicBezTo>
                    <a:cubicBezTo>
                      <a:pt x="29210" y="522854"/>
                      <a:pt x="29210" y="538490"/>
                      <a:pt x="30480" y="553679"/>
                    </a:cubicBezTo>
                    <a:cubicBezTo>
                      <a:pt x="30480" y="564847"/>
                      <a:pt x="33020" y="576016"/>
                      <a:pt x="33020" y="587185"/>
                    </a:cubicBezTo>
                    <a:cubicBezTo>
                      <a:pt x="33020" y="599247"/>
                      <a:pt x="33020" y="611309"/>
                      <a:pt x="31750" y="624943"/>
                    </a:cubicBezTo>
                    <a:cubicBezTo>
                      <a:pt x="31750" y="628753"/>
                      <a:pt x="31750" y="631293"/>
                      <a:pt x="31750" y="635103"/>
                    </a:cubicBezTo>
                    <a:cubicBezTo>
                      <a:pt x="31750" y="645263"/>
                      <a:pt x="35560" y="649073"/>
                      <a:pt x="44450" y="649073"/>
                    </a:cubicBezTo>
                    <a:cubicBezTo>
                      <a:pt x="66563" y="649073"/>
                      <a:pt x="97758" y="650343"/>
                      <a:pt x="126725" y="650343"/>
                    </a:cubicBezTo>
                    <a:cubicBezTo>
                      <a:pt x="169061" y="650343"/>
                      <a:pt x="213625" y="647803"/>
                      <a:pt x="255961" y="650343"/>
                    </a:cubicBezTo>
                    <a:cubicBezTo>
                      <a:pt x="325036" y="654153"/>
                      <a:pt x="394110" y="656693"/>
                      <a:pt x="463185" y="655423"/>
                    </a:cubicBezTo>
                    <a:cubicBezTo>
                      <a:pt x="507749" y="654153"/>
                      <a:pt x="550085" y="656693"/>
                      <a:pt x="594649" y="656693"/>
                    </a:cubicBezTo>
                    <a:cubicBezTo>
                      <a:pt x="659267" y="656693"/>
                      <a:pt x="723886" y="655423"/>
                      <a:pt x="788504" y="656693"/>
                    </a:cubicBezTo>
                    <a:cubicBezTo>
                      <a:pt x="884317" y="657963"/>
                      <a:pt x="1936033" y="647803"/>
                      <a:pt x="2034074" y="650343"/>
                    </a:cubicBezTo>
                    <a:cubicBezTo>
                      <a:pt x="2076410" y="651613"/>
                      <a:pt x="2118746" y="652883"/>
                      <a:pt x="2158854" y="652883"/>
                    </a:cubicBezTo>
                    <a:cubicBezTo>
                      <a:pt x="2232385" y="655423"/>
                      <a:pt x="2303687" y="651613"/>
                      <a:pt x="2377218" y="655423"/>
                    </a:cubicBezTo>
                    <a:cubicBezTo>
                      <a:pt x="2437380" y="657963"/>
                      <a:pt x="2497542" y="657963"/>
                      <a:pt x="2557704" y="660503"/>
                    </a:cubicBezTo>
                    <a:cubicBezTo>
                      <a:pt x="2646832" y="664313"/>
                      <a:pt x="2735960" y="666853"/>
                      <a:pt x="2825089" y="668123"/>
                    </a:cubicBezTo>
                    <a:cubicBezTo>
                      <a:pt x="2858512" y="668123"/>
                      <a:pt x="2878294" y="666853"/>
                      <a:pt x="2898615" y="666853"/>
                    </a:cubicBezTo>
                    <a:close/>
                  </a:path>
                </a:pathLst>
              </a:custGeom>
              <a:solidFill>
                <a:srgbClr val="002A85"/>
              </a:solidFill>
            </p:spPr>
          </p:sp>
        </p:grpSp>
        <p:grpSp>
          <p:nvGrpSpPr>
            <p:cNvPr id="52" name="Group 62">
              <a:extLst>
                <a:ext uri="{FF2B5EF4-FFF2-40B4-BE49-F238E27FC236}">
                  <a16:creationId xmlns:a16="http://schemas.microsoft.com/office/drawing/2014/main" id="{C6305275-4195-4907-A77F-4D56E0BB2265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3017844" y="0"/>
              <a:ext cx="1034412" cy="1034412"/>
              <a:chOff x="0" y="0"/>
              <a:chExt cx="495300" cy="495300"/>
            </a:xfrm>
          </p:grpSpPr>
          <p:sp>
            <p:nvSpPr>
              <p:cNvPr id="72" name="Freeform 63">
                <a:extLst>
                  <a:ext uri="{FF2B5EF4-FFF2-40B4-BE49-F238E27FC236}">
                    <a16:creationId xmlns:a16="http://schemas.microsoft.com/office/drawing/2014/main" id="{F9E846BE-35B4-4276-B9C3-AB721D01288D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3" name="Freeform 64">
                <a:extLst>
                  <a:ext uri="{FF2B5EF4-FFF2-40B4-BE49-F238E27FC236}">
                    <a16:creationId xmlns:a16="http://schemas.microsoft.com/office/drawing/2014/main" id="{CEFB90B6-F342-4BC5-8F8E-92AC58F57FA7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3" name="TextBox 65">
              <a:extLst>
                <a:ext uri="{FF2B5EF4-FFF2-40B4-BE49-F238E27FC236}">
                  <a16:creationId xmlns:a16="http://schemas.microsoft.com/office/drawing/2014/main" id="{5F6AA7DD-8CAE-4636-A13E-8967F3F90808}"/>
                </a:ext>
              </a:extLst>
            </p:cNvPr>
            <p:cNvSpPr txBox="1"/>
            <p:nvPr/>
          </p:nvSpPr>
          <p:spPr>
            <a:xfrm>
              <a:off x="3307747" y="254320"/>
              <a:ext cx="459008" cy="51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15"/>
                </a:lnSpc>
              </a:pPr>
              <a:r>
                <a:rPr lang="en-US" sz="1583">
                  <a:solidFill>
                    <a:srgbClr val="000000"/>
                  </a:solidFill>
                  <a:latin typeface="Open Sans Bold"/>
                </a:rPr>
                <a:t>80</a:t>
              </a:r>
            </a:p>
          </p:txBody>
        </p:sp>
        <p:grpSp>
          <p:nvGrpSpPr>
            <p:cNvPr id="54" name="Group 66">
              <a:extLst>
                <a:ext uri="{FF2B5EF4-FFF2-40B4-BE49-F238E27FC236}">
                  <a16:creationId xmlns:a16="http://schemas.microsoft.com/office/drawing/2014/main" id="{16A111CE-A594-4EBA-B57F-A71D0709557E}"/>
                </a:ext>
              </a:extLst>
            </p:cNvPr>
            <p:cNvGrpSpPr/>
            <p:nvPr/>
          </p:nvGrpSpPr>
          <p:grpSpPr>
            <a:xfrm rot="-10800000">
              <a:off x="232105" y="10996423"/>
              <a:ext cx="6512191" cy="1531594"/>
              <a:chOff x="0" y="0"/>
              <a:chExt cx="2916394" cy="685903"/>
            </a:xfrm>
          </p:grpSpPr>
          <p:sp>
            <p:nvSpPr>
              <p:cNvPr id="70" name="Freeform 67">
                <a:extLst>
                  <a:ext uri="{FF2B5EF4-FFF2-40B4-BE49-F238E27FC236}">
                    <a16:creationId xmlns:a16="http://schemas.microsoft.com/office/drawing/2014/main" id="{DA59247A-3EC5-4675-A9AE-C3B748A67F0D}"/>
                  </a:ext>
                </a:extLst>
              </p:cNvPr>
              <p:cNvSpPr/>
              <p:nvPr/>
            </p:nvSpPr>
            <p:spPr>
              <a:xfrm>
                <a:off x="10160" y="16510"/>
                <a:ext cx="2893534" cy="657963"/>
              </a:xfrm>
              <a:custGeom>
                <a:avLst/>
                <a:gdLst/>
                <a:ahLst/>
                <a:cxnLst/>
                <a:rect l="l" t="t" r="r" b="b"/>
                <a:pathLst>
                  <a:path w="2893534" h="657963">
                    <a:moveTo>
                      <a:pt x="2893534" y="657963"/>
                    </a:moveTo>
                    <a:lnTo>
                      <a:pt x="0" y="650343"/>
                    </a:lnTo>
                    <a:lnTo>
                      <a:pt x="0" y="241426"/>
                    </a:lnTo>
                    <a:lnTo>
                      <a:pt x="17780" y="19050"/>
                    </a:lnTo>
                    <a:lnTo>
                      <a:pt x="1440769" y="0"/>
                    </a:lnTo>
                    <a:lnTo>
                      <a:pt x="2874484" y="508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71" name="Freeform 68">
                <a:extLst>
                  <a:ext uri="{FF2B5EF4-FFF2-40B4-BE49-F238E27FC236}">
                    <a16:creationId xmlns:a16="http://schemas.microsoft.com/office/drawing/2014/main" id="{32307358-CCAA-455A-BF54-C7DBB3871DAC}"/>
                  </a:ext>
                </a:extLst>
              </p:cNvPr>
              <p:cNvSpPr/>
              <p:nvPr/>
            </p:nvSpPr>
            <p:spPr>
              <a:xfrm>
                <a:off x="-3810" y="0"/>
                <a:ext cx="2922744" cy="684633"/>
              </a:xfrm>
              <a:custGeom>
                <a:avLst/>
                <a:gdLst/>
                <a:ahLst/>
                <a:cxnLst/>
                <a:rect l="l" t="t" r="r" b="b"/>
                <a:pathLst>
                  <a:path w="2922744" h="684633">
                    <a:moveTo>
                      <a:pt x="2888454" y="21590"/>
                    </a:moveTo>
                    <a:cubicBezTo>
                      <a:pt x="2889725" y="34290"/>
                      <a:pt x="2889725" y="44450"/>
                      <a:pt x="2890994" y="54610"/>
                    </a:cubicBezTo>
                    <a:cubicBezTo>
                      <a:pt x="2893535" y="72985"/>
                      <a:pt x="2894804" y="85493"/>
                      <a:pt x="2897344" y="97555"/>
                    </a:cubicBezTo>
                    <a:cubicBezTo>
                      <a:pt x="2897344" y="114978"/>
                      <a:pt x="2910044" y="458523"/>
                      <a:pt x="2916394" y="475946"/>
                    </a:cubicBezTo>
                    <a:cubicBezTo>
                      <a:pt x="2922744" y="502304"/>
                      <a:pt x="2918935" y="529108"/>
                      <a:pt x="2918935" y="555466"/>
                    </a:cubicBezTo>
                    <a:cubicBezTo>
                      <a:pt x="2918935" y="578696"/>
                      <a:pt x="2920204" y="600140"/>
                      <a:pt x="2921475" y="623673"/>
                    </a:cubicBezTo>
                    <a:cubicBezTo>
                      <a:pt x="2921475" y="645263"/>
                      <a:pt x="2921475" y="659233"/>
                      <a:pt x="2921475" y="683363"/>
                    </a:cubicBezTo>
                    <a:cubicBezTo>
                      <a:pt x="2898615" y="683363"/>
                      <a:pt x="2878294" y="684633"/>
                      <a:pt x="2854056" y="683363"/>
                    </a:cubicBezTo>
                    <a:cubicBezTo>
                      <a:pt x="2709222" y="678283"/>
                      <a:pt x="2562160" y="684633"/>
                      <a:pt x="2417326" y="679553"/>
                    </a:cubicBezTo>
                    <a:cubicBezTo>
                      <a:pt x="2330426" y="675743"/>
                      <a:pt x="2245754" y="678283"/>
                      <a:pt x="2158854" y="675743"/>
                    </a:cubicBezTo>
                    <a:cubicBezTo>
                      <a:pt x="2118746" y="674473"/>
                      <a:pt x="2078638" y="673203"/>
                      <a:pt x="2038530" y="671933"/>
                    </a:cubicBezTo>
                    <a:cubicBezTo>
                      <a:pt x="2014020" y="671933"/>
                      <a:pt x="1991738" y="673203"/>
                      <a:pt x="1967227" y="673203"/>
                    </a:cubicBezTo>
                    <a:cubicBezTo>
                      <a:pt x="1904838" y="671933"/>
                      <a:pt x="1733265" y="673203"/>
                      <a:pt x="1670875" y="671933"/>
                    </a:cubicBezTo>
                    <a:cubicBezTo>
                      <a:pt x="1626311" y="670663"/>
                      <a:pt x="735027" y="679553"/>
                      <a:pt x="690462" y="678283"/>
                    </a:cubicBezTo>
                    <a:cubicBezTo>
                      <a:pt x="679321" y="678283"/>
                      <a:pt x="665952" y="679553"/>
                      <a:pt x="654811" y="679553"/>
                    </a:cubicBezTo>
                    <a:cubicBezTo>
                      <a:pt x="628072" y="679553"/>
                      <a:pt x="603562" y="680823"/>
                      <a:pt x="576824" y="680823"/>
                    </a:cubicBezTo>
                    <a:cubicBezTo>
                      <a:pt x="509977" y="680823"/>
                      <a:pt x="445359" y="679553"/>
                      <a:pt x="378513" y="678283"/>
                    </a:cubicBezTo>
                    <a:cubicBezTo>
                      <a:pt x="338405" y="677013"/>
                      <a:pt x="298297" y="675743"/>
                      <a:pt x="260418" y="674473"/>
                    </a:cubicBezTo>
                    <a:cubicBezTo>
                      <a:pt x="189115" y="673203"/>
                      <a:pt x="117812" y="671933"/>
                      <a:pt x="48260" y="671933"/>
                    </a:cubicBezTo>
                    <a:cubicBezTo>
                      <a:pt x="38100" y="671933"/>
                      <a:pt x="29210" y="671933"/>
                      <a:pt x="19050" y="670663"/>
                    </a:cubicBezTo>
                    <a:cubicBezTo>
                      <a:pt x="10160" y="669393"/>
                      <a:pt x="5080" y="663043"/>
                      <a:pt x="7620" y="654153"/>
                    </a:cubicBezTo>
                    <a:cubicBezTo>
                      <a:pt x="16510" y="622477"/>
                      <a:pt x="12700" y="611309"/>
                      <a:pt x="11430" y="599693"/>
                    </a:cubicBezTo>
                    <a:cubicBezTo>
                      <a:pt x="10160" y="576016"/>
                      <a:pt x="6350" y="552785"/>
                      <a:pt x="7620" y="529108"/>
                    </a:cubicBezTo>
                    <a:cubicBezTo>
                      <a:pt x="5080" y="499623"/>
                      <a:pt x="0" y="134635"/>
                      <a:pt x="7620" y="104703"/>
                    </a:cubicBezTo>
                    <a:cubicBezTo>
                      <a:pt x="8890" y="98896"/>
                      <a:pt x="7620" y="92641"/>
                      <a:pt x="8890" y="86834"/>
                    </a:cubicBezTo>
                    <a:cubicBezTo>
                      <a:pt x="10160" y="77452"/>
                      <a:pt x="12700" y="67177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62107" y="30480"/>
                      <a:pt x="97758" y="29210"/>
                    </a:cubicBezTo>
                    <a:cubicBezTo>
                      <a:pt x="157920" y="25400"/>
                      <a:pt x="218082" y="22860"/>
                      <a:pt x="280472" y="20320"/>
                    </a:cubicBezTo>
                    <a:cubicBezTo>
                      <a:pt x="322808" y="17780"/>
                      <a:pt x="365144" y="16510"/>
                      <a:pt x="405251" y="13970"/>
                    </a:cubicBezTo>
                    <a:cubicBezTo>
                      <a:pt x="445359" y="11430"/>
                      <a:pt x="487695" y="8890"/>
                      <a:pt x="527803" y="8890"/>
                    </a:cubicBezTo>
                    <a:cubicBezTo>
                      <a:pt x="572367" y="7620"/>
                      <a:pt x="616931" y="10160"/>
                      <a:pt x="661496" y="8890"/>
                    </a:cubicBezTo>
                    <a:cubicBezTo>
                      <a:pt x="717201" y="8890"/>
                      <a:pt x="1726581" y="6350"/>
                      <a:pt x="1782286" y="5080"/>
                    </a:cubicBezTo>
                    <a:cubicBezTo>
                      <a:pt x="1835763" y="3810"/>
                      <a:pt x="1889240" y="2540"/>
                      <a:pt x="1944945" y="2540"/>
                    </a:cubicBezTo>
                    <a:cubicBezTo>
                      <a:pt x="2036302" y="1270"/>
                      <a:pt x="2125430" y="0"/>
                      <a:pt x="2216787" y="0"/>
                    </a:cubicBezTo>
                    <a:cubicBezTo>
                      <a:pt x="2254667" y="0"/>
                      <a:pt x="2294774" y="2540"/>
                      <a:pt x="2332654" y="2540"/>
                    </a:cubicBezTo>
                    <a:cubicBezTo>
                      <a:pt x="2437380" y="3810"/>
                      <a:pt x="2544334" y="5080"/>
                      <a:pt x="2649060" y="7620"/>
                    </a:cubicBezTo>
                    <a:cubicBezTo>
                      <a:pt x="2704765" y="8890"/>
                      <a:pt x="2760471" y="12700"/>
                      <a:pt x="2816176" y="16510"/>
                    </a:cubicBezTo>
                    <a:cubicBezTo>
                      <a:pt x="2829545" y="16510"/>
                      <a:pt x="2842914" y="16510"/>
                      <a:pt x="2854056" y="16510"/>
                    </a:cubicBezTo>
                    <a:cubicBezTo>
                      <a:pt x="2869404" y="17780"/>
                      <a:pt x="2878294" y="20320"/>
                      <a:pt x="2888454" y="21590"/>
                    </a:cubicBezTo>
                    <a:close/>
                    <a:moveTo>
                      <a:pt x="2898615" y="666853"/>
                    </a:moveTo>
                    <a:cubicBezTo>
                      <a:pt x="2899885" y="650343"/>
                      <a:pt x="2901154" y="637643"/>
                      <a:pt x="2901154" y="624943"/>
                    </a:cubicBezTo>
                    <a:cubicBezTo>
                      <a:pt x="2899885" y="597906"/>
                      <a:pt x="2898615" y="574229"/>
                      <a:pt x="2898615" y="548765"/>
                    </a:cubicBezTo>
                    <a:cubicBezTo>
                      <a:pt x="2898615" y="537149"/>
                      <a:pt x="2901154" y="525534"/>
                      <a:pt x="2899885" y="513919"/>
                    </a:cubicBezTo>
                    <a:cubicBezTo>
                      <a:pt x="2899885" y="503197"/>
                      <a:pt x="2898615" y="492028"/>
                      <a:pt x="2897345" y="481307"/>
                    </a:cubicBezTo>
                    <a:cubicBezTo>
                      <a:pt x="2892265" y="464777"/>
                      <a:pt x="2880835" y="122573"/>
                      <a:pt x="2880835" y="106044"/>
                    </a:cubicBezTo>
                    <a:cubicBezTo>
                      <a:pt x="2878295" y="92195"/>
                      <a:pt x="2875754" y="77899"/>
                      <a:pt x="2873215" y="63500"/>
                    </a:cubicBezTo>
                    <a:cubicBezTo>
                      <a:pt x="2871945" y="44450"/>
                      <a:pt x="2870675" y="43180"/>
                      <a:pt x="2847371" y="41910"/>
                    </a:cubicBezTo>
                    <a:cubicBezTo>
                      <a:pt x="2840686" y="41910"/>
                      <a:pt x="2836230" y="41910"/>
                      <a:pt x="2829545" y="40640"/>
                    </a:cubicBezTo>
                    <a:cubicBezTo>
                      <a:pt x="2773840" y="36830"/>
                      <a:pt x="2715906" y="31750"/>
                      <a:pt x="2660201" y="30480"/>
                    </a:cubicBezTo>
                    <a:cubicBezTo>
                      <a:pt x="2524280" y="26670"/>
                      <a:pt x="2386131" y="25400"/>
                      <a:pt x="2250210" y="22860"/>
                    </a:cubicBezTo>
                    <a:cubicBezTo>
                      <a:pt x="2230156" y="22860"/>
                      <a:pt x="2207874" y="22860"/>
                      <a:pt x="2187820" y="22860"/>
                    </a:cubicBezTo>
                    <a:cubicBezTo>
                      <a:pt x="2154397" y="22860"/>
                      <a:pt x="2120974" y="22860"/>
                      <a:pt x="2089779" y="22860"/>
                    </a:cubicBezTo>
                    <a:cubicBezTo>
                      <a:pt x="2018476" y="22860"/>
                      <a:pt x="1947174" y="22860"/>
                      <a:pt x="1878099" y="24130"/>
                    </a:cubicBezTo>
                    <a:cubicBezTo>
                      <a:pt x="1817937" y="25400"/>
                      <a:pt x="804101" y="29210"/>
                      <a:pt x="743939" y="29210"/>
                    </a:cubicBezTo>
                    <a:cubicBezTo>
                      <a:pt x="645898" y="29210"/>
                      <a:pt x="547857" y="26670"/>
                      <a:pt x="449816" y="33020"/>
                    </a:cubicBezTo>
                    <a:cubicBezTo>
                      <a:pt x="398567" y="36830"/>
                      <a:pt x="349546" y="36830"/>
                      <a:pt x="300525" y="38100"/>
                    </a:cubicBezTo>
                    <a:cubicBezTo>
                      <a:pt x="215853" y="41910"/>
                      <a:pt x="131181" y="45720"/>
                      <a:pt x="49530" y="50800"/>
                    </a:cubicBezTo>
                    <a:cubicBezTo>
                      <a:pt x="36830" y="50800"/>
                      <a:pt x="34290" y="53340"/>
                      <a:pt x="33020" y="65837"/>
                    </a:cubicBezTo>
                    <a:cubicBezTo>
                      <a:pt x="31750" y="73878"/>
                      <a:pt x="31750" y="81919"/>
                      <a:pt x="30480" y="89961"/>
                    </a:cubicBezTo>
                    <a:cubicBezTo>
                      <a:pt x="29210" y="103363"/>
                      <a:pt x="26670" y="116319"/>
                      <a:pt x="25400" y="129721"/>
                    </a:cubicBezTo>
                    <a:cubicBezTo>
                      <a:pt x="20320" y="144017"/>
                      <a:pt x="26670" y="493369"/>
                      <a:pt x="29210" y="507664"/>
                    </a:cubicBezTo>
                    <a:cubicBezTo>
                      <a:pt x="29210" y="522854"/>
                      <a:pt x="29210" y="538490"/>
                      <a:pt x="30480" y="553679"/>
                    </a:cubicBezTo>
                    <a:cubicBezTo>
                      <a:pt x="30480" y="564847"/>
                      <a:pt x="33020" y="576016"/>
                      <a:pt x="33020" y="587185"/>
                    </a:cubicBezTo>
                    <a:cubicBezTo>
                      <a:pt x="33020" y="599247"/>
                      <a:pt x="33020" y="611309"/>
                      <a:pt x="31750" y="624943"/>
                    </a:cubicBezTo>
                    <a:cubicBezTo>
                      <a:pt x="31750" y="628753"/>
                      <a:pt x="31750" y="631293"/>
                      <a:pt x="31750" y="635103"/>
                    </a:cubicBezTo>
                    <a:cubicBezTo>
                      <a:pt x="31750" y="645263"/>
                      <a:pt x="35560" y="649073"/>
                      <a:pt x="44450" y="649073"/>
                    </a:cubicBezTo>
                    <a:cubicBezTo>
                      <a:pt x="66563" y="649073"/>
                      <a:pt x="97758" y="650343"/>
                      <a:pt x="126725" y="650343"/>
                    </a:cubicBezTo>
                    <a:cubicBezTo>
                      <a:pt x="169061" y="650343"/>
                      <a:pt x="213625" y="647803"/>
                      <a:pt x="255961" y="650343"/>
                    </a:cubicBezTo>
                    <a:cubicBezTo>
                      <a:pt x="325036" y="654153"/>
                      <a:pt x="394110" y="656693"/>
                      <a:pt x="463185" y="655423"/>
                    </a:cubicBezTo>
                    <a:cubicBezTo>
                      <a:pt x="507749" y="654153"/>
                      <a:pt x="550085" y="656693"/>
                      <a:pt x="594649" y="656693"/>
                    </a:cubicBezTo>
                    <a:cubicBezTo>
                      <a:pt x="659267" y="656693"/>
                      <a:pt x="723886" y="655423"/>
                      <a:pt x="788504" y="656693"/>
                    </a:cubicBezTo>
                    <a:cubicBezTo>
                      <a:pt x="884317" y="657963"/>
                      <a:pt x="1936033" y="647803"/>
                      <a:pt x="2034074" y="650343"/>
                    </a:cubicBezTo>
                    <a:cubicBezTo>
                      <a:pt x="2076410" y="651613"/>
                      <a:pt x="2118746" y="652883"/>
                      <a:pt x="2158854" y="652883"/>
                    </a:cubicBezTo>
                    <a:cubicBezTo>
                      <a:pt x="2232385" y="655423"/>
                      <a:pt x="2303687" y="651613"/>
                      <a:pt x="2377218" y="655423"/>
                    </a:cubicBezTo>
                    <a:cubicBezTo>
                      <a:pt x="2437380" y="657963"/>
                      <a:pt x="2497542" y="657963"/>
                      <a:pt x="2557704" y="660503"/>
                    </a:cubicBezTo>
                    <a:cubicBezTo>
                      <a:pt x="2646832" y="664313"/>
                      <a:pt x="2735960" y="666853"/>
                      <a:pt x="2825089" y="668123"/>
                    </a:cubicBezTo>
                    <a:cubicBezTo>
                      <a:pt x="2858512" y="668123"/>
                      <a:pt x="2878294" y="666853"/>
                      <a:pt x="2898615" y="666853"/>
                    </a:cubicBezTo>
                    <a:close/>
                  </a:path>
                </a:pathLst>
              </a:custGeom>
              <a:solidFill>
                <a:srgbClr val="002A85"/>
              </a:solidFill>
            </p:spPr>
          </p:sp>
        </p:grpSp>
        <p:grpSp>
          <p:nvGrpSpPr>
            <p:cNvPr id="55" name="Group 69">
              <a:extLst>
                <a:ext uri="{FF2B5EF4-FFF2-40B4-BE49-F238E27FC236}">
                  <a16:creationId xmlns:a16="http://schemas.microsoft.com/office/drawing/2014/main" id="{5487D631-9715-4DD2-9767-C08D5233B605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6035688" y="10789577"/>
              <a:ext cx="1034412" cy="1034412"/>
              <a:chOff x="0" y="0"/>
              <a:chExt cx="495300" cy="495300"/>
            </a:xfrm>
          </p:grpSpPr>
          <p:sp>
            <p:nvSpPr>
              <p:cNvPr id="68" name="Freeform 70">
                <a:extLst>
                  <a:ext uri="{FF2B5EF4-FFF2-40B4-BE49-F238E27FC236}">
                    <a16:creationId xmlns:a16="http://schemas.microsoft.com/office/drawing/2014/main" id="{D333A8D5-3AFC-41F5-ACDD-94CFDB598319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9" name="Freeform 71">
                <a:extLst>
                  <a:ext uri="{FF2B5EF4-FFF2-40B4-BE49-F238E27FC236}">
                    <a16:creationId xmlns:a16="http://schemas.microsoft.com/office/drawing/2014/main" id="{DC0735A5-19A3-4D7D-8891-F588B9929082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" name="Group 72">
              <a:extLst>
                <a:ext uri="{FF2B5EF4-FFF2-40B4-BE49-F238E27FC236}">
                  <a16:creationId xmlns:a16="http://schemas.microsoft.com/office/drawing/2014/main" id="{DA00BA6A-5C3F-484B-B22E-5317D6749C67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0" y="11700450"/>
              <a:ext cx="1034412" cy="1034412"/>
              <a:chOff x="0" y="0"/>
              <a:chExt cx="495300" cy="495300"/>
            </a:xfrm>
          </p:grpSpPr>
          <p:sp>
            <p:nvSpPr>
              <p:cNvPr id="66" name="Freeform 73">
                <a:extLst>
                  <a:ext uri="{FF2B5EF4-FFF2-40B4-BE49-F238E27FC236}">
                    <a16:creationId xmlns:a16="http://schemas.microsoft.com/office/drawing/2014/main" id="{255078CD-0885-4D50-AE6E-CC383D10A1B0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7" name="Freeform 74">
                <a:extLst>
                  <a:ext uri="{FF2B5EF4-FFF2-40B4-BE49-F238E27FC236}">
                    <a16:creationId xmlns:a16="http://schemas.microsoft.com/office/drawing/2014/main" id="{14F56A75-6A1A-4829-9B3D-98BBBDFFF38A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7" name="TextBox 75">
              <a:extLst>
                <a:ext uri="{FF2B5EF4-FFF2-40B4-BE49-F238E27FC236}">
                  <a16:creationId xmlns:a16="http://schemas.microsoft.com/office/drawing/2014/main" id="{FD5EE989-E3A5-42DC-BD81-EC1E892E08B1}"/>
                </a:ext>
              </a:extLst>
            </p:cNvPr>
            <p:cNvSpPr txBox="1"/>
            <p:nvPr/>
          </p:nvSpPr>
          <p:spPr>
            <a:xfrm>
              <a:off x="6325589" y="11043898"/>
              <a:ext cx="459008" cy="51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15"/>
                </a:lnSpc>
              </a:pPr>
              <a:r>
                <a:rPr lang="en-US" sz="1583">
                  <a:solidFill>
                    <a:srgbClr val="000000"/>
                  </a:solidFill>
                  <a:latin typeface="Open Sans Bold"/>
                </a:rPr>
                <a:t>91</a:t>
              </a:r>
            </a:p>
          </p:txBody>
        </p:sp>
        <p:sp>
          <p:nvSpPr>
            <p:cNvPr id="58" name="TextBox 76">
              <a:extLst>
                <a:ext uri="{FF2B5EF4-FFF2-40B4-BE49-F238E27FC236}">
                  <a16:creationId xmlns:a16="http://schemas.microsoft.com/office/drawing/2014/main" id="{02C33887-FFE8-4210-9AB8-D548129191EB}"/>
                </a:ext>
              </a:extLst>
            </p:cNvPr>
            <p:cNvSpPr txBox="1"/>
            <p:nvPr/>
          </p:nvSpPr>
          <p:spPr>
            <a:xfrm>
              <a:off x="296186" y="11940636"/>
              <a:ext cx="459008" cy="51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15"/>
                </a:lnSpc>
              </a:pPr>
              <a:r>
                <a:rPr lang="en-US" sz="1583">
                  <a:solidFill>
                    <a:srgbClr val="000000"/>
                  </a:solidFill>
                  <a:latin typeface="Open Sans Bold"/>
                </a:rPr>
                <a:t>92</a:t>
              </a:r>
            </a:p>
          </p:txBody>
        </p:sp>
        <p:sp>
          <p:nvSpPr>
            <p:cNvPr id="59" name="TextBox 77">
              <a:extLst>
                <a:ext uri="{FF2B5EF4-FFF2-40B4-BE49-F238E27FC236}">
                  <a16:creationId xmlns:a16="http://schemas.microsoft.com/office/drawing/2014/main" id="{B3F0C843-3BAD-4F84-AF36-B2638EF460EB}"/>
                </a:ext>
              </a:extLst>
            </p:cNvPr>
            <p:cNvSpPr txBox="1"/>
            <p:nvPr/>
          </p:nvSpPr>
          <p:spPr>
            <a:xfrm>
              <a:off x="1004264" y="922812"/>
              <a:ext cx="5061572" cy="974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4"/>
                </a:lnSpc>
              </a:pPr>
              <a:r>
                <a:rPr lang="en-US" sz="2559" dirty="0">
                  <a:solidFill>
                    <a:srgbClr val="FCFDFF"/>
                  </a:solidFill>
                  <a:latin typeface="Bebas Neue Cyrillic" panose="02000506000000020004" pitchFamily="2" charset="0"/>
                </a:rPr>
                <a:t>HIGH RUNNERS</a:t>
              </a:r>
            </a:p>
          </p:txBody>
        </p:sp>
        <p:sp>
          <p:nvSpPr>
            <p:cNvPr id="60" name="TextBox 78">
              <a:extLst>
                <a:ext uri="{FF2B5EF4-FFF2-40B4-BE49-F238E27FC236}">
                  <a16:creationId xmlns:a16="http://schemas.microsoft.com/office/drawing/2014/main" id="{649B7883-8D15-4164-B532-EB0A47BA2398}"/>
                </a:ext>
              </a:extLst>
            </p:cNvPr>
            <p:cNvSpPr txBox="1"/>
            <p:nvPr/>
          </p:nvSpPr>
          <p:spPr>
            <a:xfrm>
              <a:off x="613826" y="2758376"/>
              <a:ext cx="5906609" cy="536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10"/>
                </a:lnSpc>
              </a:pPr>
              <a:r>
                <a:rPr lang="en-US" sz="2400" dirty="0">
                  <a:solidFill>
                    <a:srgbClr val="FCFDFF"/>
                  </a:solidFill>
                  <a:latin typeface="Bebas Neue Cyrillic" panose="02000506000000020004" pitchFamily="2" charset="0"/>
                </a:rPr>
                <a:t>HIGH VALUE, CUTTING TOOLS, ELECTRICAL SUPPLIES</a:t>
              </a:r>
            </a:p>
          </p:txBody>
        </p:sp>
        <p:sp>
          <p:nvSpPr>
            <p:cNvPr id="61" name="TextBox 79">
              <a:extLst>
                <a:ext uri="{FF2B5EF4-FFF2-40B4-BE49-F238E27FC236}">
                  <a16:creationId xmlns:a16="http://schemas.microsoft.com/office/drawing/2014/main" id="{26DAA498-7D27-4DB6-A2ED-D4F1E78B4CCC}"/>
                </a:ext>
              </a:extLst>
            </p:cNvPr>
            <p:cNvSpPr txBox="1"/>
            <p:nvPr/>
          </p:nvSpPr>
          <p:spPr>
            <a:xfrm>
              <a:off x="646284" y="4532023"/>
              <a:ext cx="5906609" cy="536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10"/>
                </a:lnSpc>
              </a:pPr>
              <a:r>
                <a:rPr lang="en-US" sz="2400" dirty="0">
                  <a:solidFill>
                    <a:srgbClr val="FCFDFF"/>
                  </a:solidFill>
                  <a:latin typeface="Bebas Neue Cyrillic" panose="02000506000000020004" pitchFamily="2" charset="0"/>
                </a:rPr>
                <a:t>WELDING, ABRASIVES, JANITORIAL, MATERIAL HANDLING</a:t>
              </a:r>
            </a:p>
          </p:txBody>
        </p:sp>
        <p:sp>
          <p:nvSpPr>
            <p:cNvPr id="62" name="TextBox 80">
              <a:extLst>
                <a:ext uri="{FF2B5EF4-FFF2-40B4-BE49-F238E27FC236}">
                  <a16:creationId xmlns:a16="http://schemas.microsoft.com/office/drawing/2014/main" id="{259AAE15-3FDC-45F2-B8BC-5C400CA596B6}"/>
                </a:ext>
              </a:extLst>
            </p:cNvPr>
            <p:cNvSpPr txBox="1"/>
            <p:nvPr/>
          </p:nvSpPr>
          <p:spPr>
            <a:xfrm>
              <a:off x="951484" y="5951767"/>
              <a:ext cx="5167128" cy="894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27"/>
                </a:lnSpc>
              </a:pPr>
              <a:r>
                <a:rPr lang="en-US" sz="2400" dirty="0">
                  <a:solidFill>
                    <a:srgbClr val="FCFDFF"/>
                  </a:solidFill>
                  <a:latin typeface="Bebas Neue Cyrillic" panose="02000506000000020004" pitchFamily="2" charset="0"/>
                </a:rPr>
                <a:t>SAFETY SUPPLIES</a:t>
              </a:r>
            </a:p>
          </p:txBody>
        </p:sp>
        <p:sp>
          <p:nvSpPr>
            <p:cNvPr id="63" name="TextBox 81">
              <a:extLst>
                <a:ext uri="{FF2B5EF4-FFF2-40B4-BE49-F238E27FC236}">
                  <a16:creationId xmlns:a16="http://schemas.microsoft.com/office/drawing/2014/main" id="{5133F1E2-A329-4326-893D-862D83A9A84C}"/>
                </a:ext>
              </a:extLst>
            </p:cNvPr>
            <p:cNvSpPr txBox="1"/>
            <p:nvPr/>
          </p:nvSpPr>
          <p:spPr>
            <a:xfrm>
              <a:off x="1708490" y="7738504"/>
              <a:ext cx="3653119" cy="989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4"/>
                </a:lnSpc>
              </a:pPr>
              <a:r>
                <a:rPr lang="en-US" sz="2400" dirty="0">
                  <a:solidFill>
                    <a:srgbClr val="FCFDFF"/>
                  </a:solidFill>
                  <a:latin typeface="Bebas Neue Cyrillic" panose="02000506000000020004" pitchFamily="2" charset="0"/>
                </a:rPr>
                <a:t>FASTENERS</a:t>
              </a:r>
              <a:endParaRPr lang="en-US" sz="2559" dirty="0">
                <a:solidFill>
                  <a:srgbClr val="FCFDFF"/>
                </a:solidFill>
                <a:latin typeface="Bebas Neue Cyrillic" panose="02000506000000020004" pitchFamily="2" charset="0"/>
              </a:endParaRPr>
            </a:p>
          </p:txBody>
        </p:sp>
        <p:sp>
          <p:nvSpPr>
            <p:cNvPr id="64" name="TextBox 82">
              <a:extLst>
                <a:ext uri="{FF2B5EF4-FFF2-40B4-BE49-F238E27FC236}">
                  <a16:creationId xmlns:a16="http://schemas.microsoft.com/office/drawing/2014/main" id="{146A73E7-5975-4CE3-8380-2A1CC3A2AA56}"/>
                </a:ext>
              </a:extLst>
            </p:cNvPr>
            <p:cNvSpPr txBox="1"/>
            <p:nvPr/>
          </p:nvSpPr>
          <p:spPr>
            <a:xfrm>
              <a:off x="721184" y="9681076"/>
              <a:ext cx="5536869" cy="75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9"/>
                </a:lnSpc>
              </a:pPr>
              <a:r>
                <a:rPr lang="en-US" sz="2400" dirty="0">
                  <a:solidFill>
                    <a:srgbClr val="FCFDFF"/>
                  </a:solidFill>
                  <a:latin typeface="Bebas Neue Cyrillic" panose="02000506000000020004" pitchFamily="2" charset="0"/>
                </a:rPr>
                <a:t>FASTENERS, PACKAGING MATERIAL</a:t>
              </a:r>
            </a:p>
          </p:txBody>
        </p:sp>
        <p:sp>
          <p:nvSpPr>
            <p:cNvPr id="65" name="TextBox 83">
              <a:extLst>
                <a:ext uri="{FF2B5EF4-FFF2-40B4-BE49-F238E27FC236}">
                  <a16:creationId xmlns:a16="http://schemas.microsoft.com/office/drawing/2014/main" id="{5ECB50BB-A2B6-4785-8017-F2E9FD05BB51}"/>
                </a:ext>
              </a:extLst>
            </p:cNvPr>
            <p:cNvSpPr txBox="1"/>
            <p:nvPr/>
          </p:nvSpPr>
          <p:spPr>
            <a:xfrm>
              <a:off x="536314" y="11554307"/>
              <a:ext cx="5906609" cy="603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7"/>
                </a:lnSpc>
              </a:pPr>
              <a:r>
                <a:rPr lang="en-US" sz="2400" dirty="0">
                  <a:solidFill>
                    <a:srgbClr val="FCFDFF"/>
                  </a:solidFill>
                  <a:latin typeface="Bebas Neue Cyrillic" panose="02000506000000020004" pitchFamily="2" charset="0"/>
                </a:rPr>
                <a:t>FASTENERS, HIDRAULICS AND PNEUMATICS</a:t>
              </a:r>
            </a:p>
          </p:txBody>
        </p:sp>
      </p:grpSp>
      <p:pic>
        <p:nvPicPr>
          <p:cNvPr id="106" name="Picture 91">
            <a:extLst>
              <a:ext uri="{FF2B5EF4-FFF2-40B4-BE49-F238E27FC236}">
                <a16:creationId xmlns:a16="http://schemas.microsoft.com/office/drawing/2014/main" id="{01013565-0D2A-4296-A5F8-74CBCAEEED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12646" y="46767"/>
            <a:ext cx="2711683" cy="604015"/>
          </a:xfrm>
          <a:prstGeom prst="rect">
            <a:avLst/>
          </a:prstGeom>
        </p:spPr>
      </p:pic>
      <p:sp>
        <p:nvSpPr>
          <p:cNvPr id="107" name="Title 2">
            <a:extLst>
              <a:ext uri="{FF2B5EF4-FFF2-40B4-BE49-F238E27FC236}">
                <a16:creationId xmlns:a16="http://schemas.microsoft.com/office/drawing/2014/main" id="{88A2330F-827E-4F2C-9EF2-BFC6E1F8E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94" y="4219"/>
            <a:ext cx="8742499" cy="112934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>
                <a:latin typeface="Bebas Neue Cyrillic" panose="02000506000000020004" pitchFamily="2" charset="0"/>
              </a:rPr>
              <a:t>OVERSTOCK STORAGE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E6BADA-26E3-4C68-B4AF-0BF0A30C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70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3B69"/>
            </a:gs>
            <a:gs pos="100000">
              <a:srgbClr val="00599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91">
            <a:extLst>
              <a:ext uri="{FF2B5EF4-FFF2-40B4-BE49-F238E27FC236}">
                <a16:creationId xmlns:a16="http://schemas.microsoft.com/office/drawing/2014/main" id="{01013565-0D2A-4296-A5F8-74CBCAEEED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12646" y="46767"/>
            <a:ext cx="2711683" cy="604015"/>
          </a:xfrm>
          <a:prstGeom prst="rect">
            <a:avLst/>
          </a:prstGeom>
        </p:spPr>
      </p:pic>
      <p:sp>
        <p:nvSpPr>
          <p:cNvPr id="107" name="Title 2">
            <a:extLst>
              <a:ext uri="{FF2B5EF4-FFF2-40B4-BE49-F238E27FC236}">
                <a16:creationId xmlns:a16="http://schemas.microsoft.com/office/drawing/2014/main" id="{88A2330F-827E-4F2C-9EF2-BFC6E1F8E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94" y="4219"/>
            <a:ext cx="8742499" cy="1129345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Bebas Neue Cyrillic" panose="02000506000000020004" pitchFamily="2" charset="0"/>
              </a:rPr>
              <a:t>Primary STORAGE DISTRIBUTION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A9ADCE4B-1CCC-4823-B75D-6A5B95EA2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6" t="2538" r="6579" b="3207"/>
          <a:stretch/>
        </p:blipFill>
        <p:spPr>
          <a:xfrm>
            <a:off x="8349210" y="1176112"/>
            <a:ext cx="2818702" cy="5444243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7F48374-E818-4554-97FB-E4A528917407}"/>
              </a:ext>
            </a:extLst>
          </p:cNvPr>
          <p:cNvGrpSpPr/>
          <p:nvPr/>
        </p:nvGrpSpPr>
        <p:grpSpPr>
          <a:xfrm>
            <a:off x="8331285" y="1176112"/>
            <a:ext cx="2836627" cy="3311994"/>
            <a:chOff x="8382695" y="1930772"/>
            <a:chExt cx="597160" cy="429873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944EFD-8617-4B05-AD58-19ADF72714C2}"/>
                </a:ext>
              </a:extLst>
            </p:cNvPr>
            <p:cNvSpPr/>
            <p:nvPr/>
          </p:nvSpPr>
          <p:spPr>
            <a:xfrm>
              <a:off x="8382695" y="1930772"/>
              <a:ext cx="597160" cy="429873"/>
            </a:xfrm>
            <a:prstGeom prst="rect">
              <a:avLst/>
            </a:prstGeom>
            <a:solidFill>
              <a:srgbClr val="00B05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038FBDB-7DA6-4B33-93D0-ED48100903AE}"/>
                </a:ext>
              </a:extLst>
            </p:cNvPr>
            <p:cNvSpPr/>
            <p:nvPr/>
          </p:nvSpPr>
          <p:spPr>
            <a:xfrm>
              <a:off x="8382695" y="1930772"/>
              <a:ext cx="597160" cy="429873"/>
            </a:xfrm>
            <a:prstGeom prst="rect">
              <a:avLst/>
            </a:prstGeom>
            <a:solidFill>
              <a:srgbClr val="00B05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B56410C-C2B2-4FA9-8800-E0FB0542C037}"/>
              </a:ext>
            </a:extLst>
          </p:cNvPr>
          <p:cNvGrpSpPr/>
          <p:nvPr/>
        </p:nvGrpSpPr>
        <p:grpSpPr>
          <a:xfrm>
            <a:off x="8349205" y="6190479"/>
            <a:ext cx="2800597" cy="442035"/>
            <a:chOff x="8382695" y="2578689"/>
            <a:chExt cx="597160" cy="429874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08C6EAF-4AE2-4F0E-BE88-5094CE49C3DA}"/>
                </a:ext>
              </a:extLst>
            </p:cNvPr>
            <p:cNvSpPr/>
            <p:nvPr/>
          </p:nvSpPr>
          <p:spPr>
            <a:xfrm>
              <a:off x="8382695" y="2578690"/>
              <a:ext cx="597160" cy="429873"/>
            </a:xfrm>
            <a:prstGeom prst="rect">
              <a:avLst/>
            </a:prstGeom>
            <a:solidFill>
              <a:srgbClr val="FFFF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BF39CD9-D81F-4313-BF3F-5F752B091EAE}"/>
                </a:ext>
              </a:extLst>
            </p:cNvPr>
            <p:cNvSpPr/>
            <p:nvPr/>
          </p:nvSpPr>
          <p:spPr>
            <a:xfrm>
              <a:off x="8382695" y="2578689"/>
              <a:ext cx="597160" cy="429873"/>
            </a:xfrm>
            <a:prstGeom prst="rect">
              <a:avLst/>
            </a:prstGeom>
            <a:solidFill>
              <a:srgbClr val="FFFF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A6B2745-A60B-49CE-9065-2B29CD748665}"/>
              </a:ext>
            </a:extLst>
          </p:cNvPr>
          <p:cNvGrpSpPr/>
          <p:nvPr/>
        </p:nvGrpSpPr>
        <p:grpSpPr>
          <a:xfrm>
            <a:off x="8349210" y="5950968"/>
            <a:ext cx="2818702" cy="239512"/>
            <a:chOff x="8382695" y="3226607"/>
            <a:chExt cx="597161" cy="42987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1A59EDF-B34B-415B-9359-41A5968EC33A}"/>
                </a:ext>
              </a:extLst>
            </p:cNvPr>
            <p:cNvSpPr/>
            <p:nvPr/>
          </p:nvSpPr>
          <p:spPr>
            <a:xfrm>
              <a:off x="8382696" y="3226608"/>
              <a:ext cx="597160" cy="429873"/>
            </a:xfrm>
            <a:prstGeom prst="rect">
              <a:avLst/>
            </a:prstGeom>
            <a:solidFill>
              <a:srgbClr val="FF00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01CB7A2-38A9-4034-8BD8-3DB4D041EDE3}"/>
                </a:ext>
              </a:extLst>
            </p:cNvPr>
            <p:cNvSpPr/>
            <p:nvPr/>
          </p:nvSpPr>
          <p:spPr>
            <a:xfrm>
              <a:off x="8382695" y="3226607"/>
              <a:ext cx="597160" cy="429873"/>
            </a:xfrm>
            <a:prstGeom prst="rect">
              <a:avLst/>
            </a:prstGeom>
            <a:solidFill>
              <a:srgbClr val="FF00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1E3F97E-5212-442D-B019-6B39885B0253}"/>
              </a:ext>
            </a:extLst>
          </p:cNvPr>
          <p:cNvCxnSpPr>
            <a:cxnSpLocks/>
          </p:cNvCxnSpPr>
          <p:nvPr/>
        </p:nvCxnSpPr>
        <p:spPr>
          <a:xfrm>
            <a:off x="7793389" y="1186586"/>
            <a:ext cx="0" cy="3068074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2D2C427-A10D-416F-A645-DA85F64905FF}"/>
              </a:ext>
            </a:extLst>
          </p:cNvPr>
          <p:cNvSpPr/>
          <p:nvPr/>
        </p:nvSpPr>
        <p:spPr>
          <a:xfrm>
            <a:off x="6444350" y="2470100"/>
            <a:ext cx="10711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bas Neue Cyrillic" panose="02000506000000020004" pitchFamily="2" charset="0"/>
              </a:rPr>
              <a:t>28 - 44</a:t>
            </a:r>
            <a:endParaRPr lang="en-US" sz="3200" dirty="0">
              <a:latin typeface="Bebas Neue Cyrillic" panose="02000506000000020004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E257CD-9CE2-4039-A4B0-EA4BBCA9DDE0}"/>
              </a:ext>
            </a:extLst>
          </p:cNvPr>
          <p:cNvGrpSpPr/>
          <p:nvPr/>
        </p:nvGrpSpPr>
        <p:grpSpPr>
          <a:xfrm>
            <a:off x="8340249" y="4500265"/>
            <a:ext cx="2818697" cy="806788"/>
            <a:chOff x="3557629" y="4165852"/>
            <a:chExt cx="2765192" cy="125834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F2A658C-3249-4DEB-9B9B-C6886C61A0F6}"/>
                </a:ext>
              </a:extLst>
            </p:cNvPr>
            <p:cNvSpPr/>
            <p:nvPr/>
          </p:nvSpPr>
          <p:spPr>
            <a:xfrm>
              <a:off x="3557629" y="4165852"/>
              <a:ext cx="2765192" cy="1258346"/>
            </a:xfrm>
            <a:prstGeom prst="rect">
              <a:avLst/>
            </a:prstGeom>
            <a:solidFill>
              <a:srgbClr val="3333FF">
                <a:alpha val="2549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9D13510-8074-448E-99C8-ED46B66ED76F}"/>
                </a:ext>
              </a:extLst>
            </p:cNvPr>
            <p:cNvSpPr/>
            <p:nvPr/>
          </p:nvSpPr>
          <p:spPr>
            <a:xfrm>
              <a:off x="3557629" y="4165852"/>
              <a:ext cx="2765192" cy="1258346"/>
            </a:xfrm>
            <a:prstGeom prst="rect">
              <a:avLst/>
            </a:prstGeom>
            <a:solidFill>
              <a:srgbClr val="3333FF">
                <a:alpha val="2549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EBC238C-BDF0-411A-9FFC-C4715D83C6CC}"/>
              </a:ext>
            </a:extLst>
          </p:cNvPr>
          <p:cNvGrpSpPr/>
          <p:nvPr/>
        </p:nvGrpSpPr>
        <p:grpSpPr>
          <a:xfrm>
            <a:off x="8331284" y="5319212"/>
            <a:ext cx="2827661" cy="631755"/>
            <a:chOff x="8382695" y="2578689"/>
            <a:chExt cx="597160" cy="42987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14974C6-1ED6-4229-8C7E-BCB2DAD52C71}"/>
                </a:ext>
              </a:extLst>
            </p:cNvPr>
            <p:cNvSpPr/>
            <p:nvPr/>
          </p:nvSpPr>
          <p:spPr>
            <a:xfrm>
              <a:off x="8382695" y="2578690"/>
              <a:ext cx="597160" cy="429873"/>
            </a:xfrm>
            <a:prstGeom prst="rect">
              <a:avLst/>
            </a:prstGeom>
            <a:solidFill>
              <a:srgbClr val="FFFF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4303953-8723-4DB7-91D3-3C800CBC8FF6}"/>
                </a:ext>
              </a:extLst>
            </p:cNvPr>
            <p:cNvSpPr/>
            <p:nvPr/>
          </p:nvSpPr>
          <p:spPr>
            <a:xfrm>
              <a:off x="8382695" y="2578689"/>
              <a:ext cx="597160" cy="429873"/>
            </a:xfrm>
            <a:prstGeom prst="rect">
              <a:avLst/>
            </a:prstGeom>
            <a:solidFill>
              <a:srgbClr val="FFFF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4E491DE-70EA-4C02-9A03-3C15014EDB1D}"/>
              </a:ext>
            </a:extLst>
          </p:cNvPr>
          <p:cNvCxnSpPr>
            <a:cxnSpLocks/>
          </p:cNvCxnSpPr>
          <p:nvPr/>
        </p:nvCxnSpPr>
        <p:spPr>
          <a:xfrm>
            <a:off x="7793389" y="4469303"/>
            <a:ext cx="0" cy="83775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4765378-106E-4ABF-9F36-8A328023250E}"/>
              </a:ext>
            </a:extLst>
          </p:cNvPr>
          <p:cNvCxnSpPr>
            <a:cxnSpLocks/>
          </p:cNvCxnSpPr>
          <p:nvPr/>
        </p:nvCxnSpPr>
        <p:spPr>
          <a:xfrm>
            <a:off x="7793389" y="5307053"/>
            <a:ext cx="0" cy="643913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7E587AD-7064-4F32-8D02-3C2D000C7A53}"/>
              </a:ext>
            </a:extLst>
          </p:cNvPr>
          <p:cNvCxnSpPr>
            <a:cxnSpLocks/>
          </p:cNvCxnSpPr>
          <p:nvPr/>
        </p:nvCxnSpPr>
        <p:spPr>
          <a:xfrm>
            <a:off x="7793389" y="5950966"/>
            <a:ext cx="0" cy="375775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A741431-658F-4DEF-B0EE-F197CF61F45D}"/>
              </a:ext>
            </a:extLst>
          </p:cNvPr>
          <p:cNvCxnSpPr>
            <a:cxnSpLocks/>
          </p:cNvCxnSpPr>
          <p:nvPr/>
        </p:nvCxnSpPr>
        <p:spPr>
          <a:xfrm>
            <a:off x="7793389" y="6326741"/>
            <a:ext cx="0" cy="375775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E1DE5F0-6B01-402D-BB07-EB2A2CA9DA0A}"/>
              </a:ext>
            </a:extLst>
          </p:cNvPr>
          <p:cNvSpPr/>
          <p:nvPr/>
        </p:nvSpPr>
        <p:spPr>
          <a:xfrm>
            <a:off x="6444352" y="4595790"/>
            <a:ext cx="10711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bas Neue Cyrillic" panose="02000506000000020004" pitchFamily="2" charset="0"/>
              </a:rPr>
              <a:t>45 - 48</a:t>
            </a:r>
            <a:endParaRPr lang="en-US" sz="3200" dirty="0">
              <a:latin typeface="Bebas Neue Cyrillic" panose="02000506000000020004" pitchFamily="2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0B6BC74-7889-48BD-97D1-DBEC07CDB264}"/>
              </a:ext>
            </a:extLst>
          </p:cNvPr>
          <p:cNvSpPr/>
          <p:nvPr/>
        </p:nvSpPr>
        <p:spPr>
          <a:xfrm>
            <a:off x="6444351" y="5366194"/>
            <a:ext cx="10711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bas Neue Cyrillic" panose="02000506000000020004" pitchFamily="2" charset="0"/>
              </a:rPr>
              <a:t>49 - 52</a:t>
            </a:r>
            <a:endParaRPr lang="en-US" sz="3200" dirty="0">
              <a:latin typeface="Bebas Neue Cyrillic" panose="02000506000000020004" pitchFamily="2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C116CCC-AE2E-4258-A47B-F9F959F6AE66}"/>
              </a:ext>
            </a:extLst>
          </p:cNvPr>
          <p:cNvSpPr/>
          <p:nvPr/>
        </p:nvSpPr>
        <p:spPr>
          <a:xfrm>
            <a:off x="6435384" y="5810981"/>
            <a:ext cx="10711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bas Neue Cyrillic" panose="02000506000000020004" pitchFamily="2" charset="0"/>
              </a:rPr>
              <a:t>53 - 54</a:t>
            </a:r>
            <a:endParaRPr lang="en-US" sz="3200" dirty="0">
              <a:latin typeface="Bebas Neue Cyrillic" panose="02000506000000020004" pitchFamily="2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E6C079A-0269-4ED1-A32D-9292D23F6F81}"/>
              </a:ext>
            </a:extLst>
          </p:cNvPr>
          <p:cNvSpPr/>
          <p:nvPr/>
        </p:nvSpPr>
        <p:spPr>
          <a:xfrm>
            <a:off x="6704152" y="6242319"/>
            <a:ext cx="5084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bas Neue Cyrillic" panose="02000506000000020004" pitchFamily="2" charset="0"/>
              </a:rPr>
              <a:t>55</a:t>
            </a:r>
            <a:endParaRPr lang="en-US" sz="3200" dirty="0">
              <a:latin typeface="Bebas Neue Cyrillic" panose="02000506000000020004" pitchFamily="2" charset="0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A779166-1024-42BC-B6F9-E51052E04634}"/>
              </a:ext>
            </a:extLst>
          </p:cNvPr>
          <p:cNvGrpSpPr/>
          <p:nvPr/>
        </p:nvGrpSpPr>
        <p:grpSpPr>
          <a:xfrm>
            <a:off x="1549001" y="2522743"/>
            <a:ext cx="597160" cy="429873"/>
            <a:chOff x="8382695" y="1930772"/>
            <a:chExt cx="597160" cy="42987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FF3D2DA-AF39-42B8-86BB-8BF92C582FD5}"/>
                </a:ext>
              </a:extLst>
            </p:cNvPr>
            <p:cNvSpPr/>
            <p:nvPr/>
          </p:nvSpPr>
          <p:spPr>
            <a:xfrm>
              <a:off x="8382695" y="1930772"/>
              <a:ext cx="597160" cy="429873"/>
            </a:xfrm>
            <a:prstGeom prst="rect">
              <a:avLst/>
            </a:prstGeom>
            <a:solidFill>
              <a:srgbClr val="00B05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DFF8EC4-A430-4F90-A7B6-A51C91568237}"/>
                </a:ext>
              </a:extLst>
            </p:cNvPr>
            <p:cNvSpPr/>
            <p:nvPr/>
          </p:nvSpPr>
          <p:spPr>
            <a:xfrm>
              <a:off x="8382695" y="1930772"/>
              <a:ext cx="597160" cy="429873"/>
            </a:xfrm>
            <a:prstGeom prst="rect">
              <a:avLst/>
            </a:prstGeom>
            <a:solidFill>
              <a:srgbClr val="00B05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D8C7A59-8F2F-4EC2-B46D-7FF550531C86}"/>
              </a:ext>
            </a:extLst>
          </p:cNvPr>
          <p:cNvGrpSpPr/>
          <p:nvPr/>
        </p:nvGrpSpPr>
        <p:grpSpPr>
          <a:xfrm>
            <a:off x="1549002" y="4508874"/>
            <a:ext cx="597160" cy="429874"/>
            <a:chOff x="8382695" y="2578689"/>
            <a:chExt cx="597160" cy="429874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B4F261D-EFA2-4F48-92FA-976878E6D5E3}"/>
                </a:ext>
              </a:extLst>
            </p:cNvPr>
            <p:cNvSpPr/>
            <p:nvPr/>
          </p:nvSpPr>
          <p:spPr>
            <a:xfrm>
              <a:off x="8382695" y="2578690"/>
              <a:ext cx="597160" cy="429873"/>
            </a:xfrm>
            <a:prstGeom prst="rect">
              <a:avLst/>
            </a:prstGeom>
            <a:solidFill>
              <a:srgbClr val="FFFF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30A56B9-665B-4D08-B3A5-1A4F59FFC24E}"/>
                </a:ext>
              </a:extLst>
            </p:cNvPr>
            <p:cNvSpPr/>
            <p:nvPr/>
          </p:nvSpPr>
          <p:spPr>
            <a:xfrm>
              <a:off x="8382695" y="2578689"/>
              <a:ext cx="597160" cy="429873"/>
            </a:xfrm>
            <a:prstGeom prst="rect">
              <a:avLst/>
            </a:prstGeom>
            <a:solidFill>
              <a:srgbClr val="FFFF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924C5FD-D917-46F1-846F-7F3FDE0C988B}"/>
              </a:ext>
            </a:extLst>
          </p:cNvPr>
          <p:cNvGrpSpPr/>
          <p:nvPr/>
        </p:nvGrpSpPr>
        <p:grpSpPr>
          <a:xfrm>
            <a:off x="1549001" y="3818578"/>
            <a:ext cx="597161" cy="429874"/>
            <a:chOff x="8382695" y="3226607"/>
            <a:chExt cx="597161" cy="429874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FC5D0D93-224C-4DE8-86B3-0A0CF51F74E7}"/>
                </a:ext>
              </a:extLst>
            </p:cNvPr>
            <p:cNvSpPr/>
            <p:nvPr/>
          </p:nvSpPr>
          <p:spPr>
            <a:xfrm>
              <a:off x="8382696" y="3226608"/>
              <a:ext cx="597160" cy="429873"/>
            </a:xfrm>
            <a:prstGeom prst="rect">
              <a:avLst/>
            </a:prstGeom>
            <a:solidFill>
              <a:srgbClr val="FF00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26DC6A8-4AC0-4DBB-82CA-9E4E276739A0}"/>
                </a:ext>
              </a:extLst>
            </p:cNvPr>
            <p:cNvSpPr/>
            <p:nvPr/>
          </p:nvSpPr>
          <p:spPr>
            <a:xfrm>
              <a:off x="8382695" y="3226607"/>
              <a:ext cx="597160" cy="429873"/>
            </a:xfrm>
            <a:prstGeom prst="rect">
              <a:avLst/>
            </a:prstGeom>
            <a:solidFill>
              <a:srgbClr val="FF00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53AAF4B-78D7-4E6F-94BB-9C67C8C1C869}"/>
              </a:ext>
            </a:extLst>
          </p:cNvPr>
          <p:cNvSpPr/>
          <p:nvPr/>
        </p:nvSpPr>
        <p:spPr>
          <a:xfrm>
            <a:off x="1939231" y="2445291"/>
            <a:ext cx="21087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bas Neue Cyrillic" panose="02000506000000020004" pitchFamily="2" charset="0"/>
              </a:rPr>
              <a:t>     Fasteners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4198C3F-22AD-4B30-B0AB-75A58EBC2F17}"/>
              </a:ext>
            </a:extLst>
          </p:cNvPr>
          <p:cNvGrpSpPr/>
          <p:nvPr/>
        </p:nvGrpSpPr>
        <p:grpSpPr>
          <a:xfrm>
            <a:off x="1549002" y="3147936"/>
            <a:ext cx="597160" cy="442661"/>
            <a:chOff x="3557629" y="4165852"/>
            <a:chExt cx="2765192" cy="1258346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AFB7592-F35D-48F5-A13B-02A3377066AA}"/>
                </a:ext>
              </a:extLst>
            </p:cNvPr>
            <p:cNvSpPr/>
            <p:nvPr/>
          </p:nvSpPr>
          <p:spPr>
            <a:xfrm>
              <a:off x="3557629" y="4165852"/>
              <a:ext cx="2765192" cy="1258346"/>
            </a:xfrm>
            <a:prstGeom prst="rect">
              <a:avLst/>
            </a:prstGeom>
            <a:solidFill>
              <a:srgbClr val="3333FF">
                <a:alpha val="2549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27CD63E-9D30-4825-977D-226FCCCB5CDB}"/>
                </a:ext>
              </a:extLst>
            </p:cNvPr>
            <p:cNvSpPr/>
            <p:nvPr/>
          </p:nvSpPr>
          <p:spPr>
            <a:xfrm>
              <a:off x="3557629" y="4165852"/>
              <a:ext cx="2765192" cy="1258346"/>
            </a:xfrm>
            <a:prstGeom prst="rect">
              <a:avLst/>
            </a:prstGeom>
            <a:solidFill>
              <a:srgbClr val="3333FF">
                <a:alpha val="2549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389C89A-73F7-4BE9-B804-77C1D7639B02}"/>
              </a:ext>
            </a:extLst>
          </p:cNvPr>
          <p:cNvSpPr/>
          <p:nvPr/>
        </p:nvSpPr>
        <p:spPr>
          <a:xfrm>
            <a:off x="1939230" y="3076878"/>
            <a:ext cx="31613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bas Neue Cyrillic" panose="02000506000000020004" pitchFamily="2" charset="0"/>
              </a:rPr>
              <a:t>     Other Categories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9259609-D58C-4CAC-A707-04C6CD9148E6}"/>
              </a:ext>
            </a:extLst>
          </p:cNvPr>
          <p:cNvSpPr/>
          <p:nvPr/>
        </p:nvSpPr>
        <p:spPr>
          <a:xfrm>
            <a:off x="1953931" y="3732711"/>
            <a:ext cx="31613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bas Neue Cyrillic" panose="02000506000000020004" pitchFamily="2" charset="0"/>
              </a:rPr>
              <a:t>     High Value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F7C9D25-2393-4E2D-B48F-45969FE3807C}"/>
              </a:ext>
            </a:extLst>
          </p:cNvPr>
          <p:cNvSpPr/>
          <p:nvPr/>
        </p:nvSpPr>
        <p:spPr>
          <a:xfrm>
            <a:off x="2280055" y="4431422"/>
            <a:ext cx="31613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bas Neue Cyrillic" panose="02000506000000020004" pitchFamily="2" charset="0"/>
              </a:rPr>
              <a:t>Safety Supplies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846743F-9507-4E6D-B981-1F690EEB51BF}"/>
              </a:ext>
            </a:extLst>
          </p:cNvPr>
          <p:cNvSpPr/>
          <p:nvPr/>
        </p:nvSpPr>
        <p:spPr>
          <a:xfrm>
            <a:off x="6649379" y="1263587"/>
            <a:ext cx="1005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bas Neue Cyrillic" panose="02000506000000020004" pitchFamily="2" charset="0"/>
              </a:rPr>
              <a:t>aisle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F87ED6-58EC-461B-AEE0-066072600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1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3B69"/>
            </a:gs>
            <a:gs pos="100000">
              <a:srgbClr val="00599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91">
            <a:extLst>
              <a:ext uri="{FF2B5EF4-FFF2-40B4-BE49-F238E27FC236}">
                <a16:creationId xmlns:a16="http://schemas.microsoft.com/office/drawing/2014/main" id="{01013565-0D2A-4296-A5F8-74CBCAEEED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12646" y="46767"/>
            <a:ext cx="2711683" cy="604015"/>
          </a:xfrm>
          <a:prstGeom prst="rect">
            <a:avLst/>
          </a:prstGeom>
        </p:spPr>
      </p:pic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8" name="Chart 107">
                <a:extLst>
                  <a:ext uri="{FF2B5EF4-FFF2-40B4-BE49-F238E27FC236}">
                    <a16:creationId xmlns:a16="http://schemas.microsoft.com/office/drawing/2014/main" id="{57F123E7-0AEA-4040-B254-1B1E023A954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50003963"/>
                  </p:ext>
                </p:extLst>
              </p:nvPr>
            </p:nvGraphicFramePr>
            <p:xfrm>
              <a:off x="570147" y="1837011"/>
              <a:ext cx="6838359" cy="420922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08" name="Chart 107">
                <a:extLst>
                  <a:ext uri="{FF2B5EF4-FFF2-40B4-BE49-F238E27FC236}">
                    <a16:creationId xmlns:a16="http://schemas.microsoft.com/office/drawing/2014/main" id="{57F123E7-0AEA-4040-B254-1B1E023A95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147" y="1837011"/>
                <a:ext cx="6838359" cy="420922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220233F-32AA-414D-B051-825D9ED99350}"/>
              </a:ext>
            </a:extLst>
          </p:cNvPr>
          <p:cNvSpPr/>
          <p:nvPr/>
        </p:nvSpPr>
        <p:spPr>
          <a:xfrm>
            <a:off x="970384" y="2360645"/>
            <a:ext cx="1156996" cy="2341984"/>
          </a:xfrm>
          <a:prstGeom prst="rect">
            <a:avLst/>
          </a:prstGeom>
          <a:solidFill>
            <a:srgbClr val="00B05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9C2B71-AE2F-404D-B57D-096A0D4F79EA}"/>
              </a:ext>
            </a:extLst>
          </p:cNvPr>
          <p:cNvSpPr/>
          <p:nvPr/>
        </p:nvSpPr>
        <p:spPr>
          <a:xfrm>
            <a:off x="2127380" y="2360645"/>
            <a:ext cx="4908420" cy="2341984"/>
          </a:xfrm>
          <a:prstGeom prst="rect">
            <a:avLst/>
          </a:prstGeom>
          <a:solidFill>
            <a:srgbClr val="FFFF0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B85CD0-A3F5-4CC1-AF45-D447DA97CFCB}"/>
              </a:ext>
            </a:extLst>
          </p:cNvPr>
          <p:cNvSpPr/>
          <p:nvPr/>
        </p:nvSpPr>
        <p:spPr>
          <a:xfrm>
            <a:off x="970383" y="2360645"/>
            <a:ext cx="1156997" cy="2341984"/>
          </a:xfrm>
          <a:prstGeom prst="rect">
            <a:avLst/>
          </a:prstGeom>
          <a:solidFill>
            <a:srgbClr val="00B05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370B22-484F-437A-B5CC-271DA96A42F7}"/>
              </a:ext>
            </a:extLst>
          </p:cNvPr>
          <p:cNvSpPr/>
          <p:nvPr/>
        </p:nvSpPr>
        <p:spPr>
          <a:xfrm>
            <a:off x="2127379" y="2360645"/>
            <a:ext cx="4908421" cy="2341984"/>
          </a:xfrm>
          <a:prstGeom prst="rect">
            <a:avLst/>
          </a:prstGeom>
          <a:solidFill>
            <a:srgbClr val="FFFF0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E4252F-2402-495B-900E-2407CF86BF55}"/>
              </a:ext>
            </a:extLst>
          </p:cNvPr>
          <p:cNvGrpSpPr/>
          <p:nvPr/>
        </p:nvGrpSpPr>
        <p:grpSpPr>
          <a:xfrm>
            <a:off x="8137992" y="2806700"/>
            <a:ext cx="848083" cy="665113"/>
            <a:chOff x="8382695" y="1930772"/>
            <a:chExt cx="597160" cy="4298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AEB732-407F-480E-BDFA-1C42B57E7687}"/>
                </a:ext>
              </a:extLst>
            </p:cNvPr>
            <p:cNvSpPr/>
            <p:nvPr/>
          </p:nvSpPr>
          <p:spPr>
            <a:xfrm>
              <a:off x="8382695" y="1930772"/>
              <a:ext cx="597160" cy="429873"/>
            </a:xfrm>
            <a:prstGeom prst="rect">
              <a:avLst/>
            </a:prstGeom>
            <a:solidFill>
              <a:srgbClr val="00B05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9EC6F6-47CC-4737-8960-5DA4F5985B16}"/>
                </a:ext>
              </a:extLst>
            </p:cNvPr>
            <p:cNvSpPr/>
            <p:nvPr/>
          </p:nvSpPr>
          <p:spPr>
            <a:xfrm>
              <a:off x="8382695" y="1930772"/>
              <a:ext cx="597160" cy="429873"/>
            </a:xfrm>
            <a:prstGeom prst="rect">
              <a:avLst/>
            </a:prstGeom>
            <a:solidFill>
              <a:srgbClr val="00B05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AB4BAB-88C6-4C03-8069-A92C4ADC92ED}"/>
              </a:ext>
            </a:extLst>
          </p:cNvPr>
          <p:cNvGrpSpPr/>
          <p:nvPr/>
        </p:nvGrpSpPr>
        <p:grpSpPr>
          <a:xfrm>
            <a:off x="8001000" y="3689856"/>
            <a:ext cx="985075" cy="805943"/>
            <a:chOff x="8382695" y="2578689"/>
            <a:chExt cx="597160" cy="4298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13BC32-3185-4444-829D-E66D5D430743}"/>
                </a:ext>
              </a:extLst>
            </p:cNvPr>
            <p:cNvSpPr/>
            <p:nvPr/>
          </p:nvSpPr>
          <p:spPr>
            <a:xfrm>
              <a:off x="8382695" y="2578690"/>
              <a:ext cx="597160" cy="429873"/>
            </a:xfrm>
            <a:prstGeom prst="rect">
              <a:avLst/>
            </a:prstGeom>
            <a:solidFill>
              <a:srgbClr val="FFFF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1D98B9-2034-463D-8023-385DF94EE973}"/>
                </a:ext>
              </a:extLst>
            </p:cNvPr>
            <p:cNvSpPr/>
            <p:nvPr/>
          </p:nvSpPr>
          <p:spPr>
            <a:xfrm>
              <a:off x="8382695" y="2578689"/>
              <a:ext cx="597160" cy="429873"/>
            </a:xfrm>
            <a:prstGeom prst="rect">
              <a:avLst/>
            </a:prstGeom>
            <a:solidFill>
              <a:srgbClr val="FFFF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137BEE8-A73C-46BC-97AA-D88AD3AE7959}"/>
              </a:ext>
            </a:extLst>
          </p:cNvPr>
          <p:cNvSpPr/>
          <p:nvPr/>
        </p:nvSpPr>
        <p:spPr>
          <a:xfrm>
            <a:off x="8360102" y="2983476"/>
            <a:ext cx="2710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20%   High Rotation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BD4F59-C172-4178-B18C-7063475E61DA}"/>
              </a:ext>
            </a:extLst>
          </p:cNvPr>
          <p:cNvSpPr/>
          <p:nvPr/>
        </p:nvSpPr>
        <p:spPr>
          <a:xfrm>
            <a:off x="8310248" y="3908160"/>
            <a:ext cx="3104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80%      Mid to Low Rotation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B91D5910-BEA3-4EDF-9EAF-C6ED7D583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147" y="153509"/>
            <a:ext cx="8742499" cy="112934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>
                <a:latin typeface="Bebas Neue Cyrillic" panose="02000506000000020004" pitchFamily="2" charset="0"/>
              </a:rPr>
              <a:t>inventory classification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9F9AF-5D4D-4DED-BA50-294D7A1F1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37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3B69"/>
            </a:gs>
            <a:gs pos="100000">
              <a:srgbClr val="00599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91">
            <a:extLst>
              <a:ext uri="{FF2B5EF4-FFF2-40B4-BE49-F238E27FC236}">
                <a16:creationId xmlns:a16="http://schemas.microsoft.com/office/drawing/2014/main" id="{01013565-0D2A-4296-A5F8-74CBCAEEED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12646" y="46767"/>
            <a:ext cx="2711683" cy="604015"/>
          </a:xfrm>
          <a:prstGeom prst="rect">
            <a:avLst/>
          </a:prstGeom>
        </p:spPr>
      </p:pic>
      <p:sp>
        <p:nvSpPr>
          <p:cNvPr id="107" name="Title 2">
            <a:extLst>
              <a:ext uri="{FF2B5EF4-FFF2-40B4-BE49-F238E27FC236}">
                <a16:creationId xmlns:a16="http://schemas.microsoft.com/office/drawing/2014/main" id="{88A2330F-827E-4F2C-9EF2-BFC6E1F8E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147" y="153509"/>
            <a:ext cx="8742499" cy="112934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>
                <a:latin typeface="Bebas Neue Cyrillic" panose="02000506000000020004" pitchFamily="2" charset="0"/>
              </a:rPr>
              <a:t>inventory classification methods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E4252F-2402-495B-900E-2407CF86BF55}"/>
              </a:ext>
            </a:extLst>
          </p:cNvPr>
          <p:cNvGrpSpPr/>
          <p:nvPr/>
        </p:nvGrpSpPr>
        <p:grpSpPr>
          <a:xfrm>
            <a:off x="8706415" y="2862521"/>
            <a:ext cx="597160" cy="429873"/>
            <a:chOff x="8382695" y="1930772"/>
            <a:chExt cx="597160" cy="4298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AEB732-407F-480E-BDFA-1C42B57E7687}"/>
                </a:ext>
              </a:extLst>
            </p:cNvPr>
            <p:cNvSpPr/>
            <p:nvPr/>
          </p:nvSpPr>
          <p:spPr>
            <a:xfrm>
              <a:off x="8382695" y="1930772"/>
              <a:ext cx="597160" cy="429873"/>
            </a:xfrm>
            <a:prstGeom prst="rect">
              <a:avLst/>
            </a:prstGeom>
            <a:solidFill>
              <a:srgbClr val="00B05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9EC6F6-47CC-4737-8960-5DA4F5985B16}"/>
                </a:ext>
              </a:extLst>
            </p:cNvPr>
            <p:cNvSpPr/>
            <p:nvPr/>
          </p:nvSpPr>
          <p:spPr>
            <a:xfrm>
              <a:off x="8382695" y="1930772"/>
              <a:ext cx="597160" cy="429873"/>
            </a:xfrm>
            <a:prstGeom prst="rect">
              <a:avLst/>
            </a:prstGeom>
            <a:solidFill>
              <a:srgbClr val="00B05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AB4BAB-88C6-4C03-8069-A92C4ADC92ED}"/>
              </a:ext>
            </a:extLst>
          </p:cNvPr>
          <p:cNvGrpSpPr/>
          <p:nvPr/>
        </p:nvGrpSpPr>
        <p:grpSpPr>
          <a:xfrm>
            <a:off x="8706415" y="3510438"/>
            <a:ext cx="597160" cy="429874"/>
            <a:chOff x="8382695" y="2578689"/>
            <a:chExt cx="597160" cy="4298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13BC32-3185-4444-829D-E66D5D430743}"/>
                </a:ext>
              </a:extLst>
            </p:cNvPr>
            <p:cNvSpPr/>
            <p:nvPr/>
          </p:nvSpPr>
          <p:spPr>
            <a:xfrm>
              <a:off x="8382695" y="2578690"/>
              <a:ext cx="597160" cy="429873"/>
            </a:xfrm>
            <a:prstGeom prst="rect">
              <a:avLst/>
            </a:prstGeom>
            <a:solidFill>
              <a:srgbClr val="FFFF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1D98B9-2034-463D-8023-385DF94EE973}"/>
                </a:ext>
              </a:extLst>
            </p:cNvPr>
            <p:cNvSpPr/>
            <p:nvPr/>
          </p:nvSpPr>
          <p:spPr>
            <a:xfrm>
              <a:off x="8382695" y="2578689"/>
              <a:ext cx="597160" cy="429873"/>
            </a:xfrm>
            <a:prstGeom prst="rect">
              <a:avLst/>
            </a:prstGeom>
            <a:solidFill>
              <a:srgbClr val="FFFF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3C55EF7-E0B4-477F-B4AC-B5962BD5594F}"/>
              </a:ext>
            </a:extLst>
          </p:cNvPr>
          <p:cNvGrpSpPr/>
          <p:nvPr/>
        </p:nvGrpSpPr>
        <p:grpSpPr>
          <a:xfrm>
            <a:off x="8706415" y="4158356"/>
            <a:ext cx="597161" cy="429874"/>
            <a:chOff x="8382695" y="3226607"/>
            <a:chExt cx="597161" cy="42987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0391FD-5AC0-4ACF-89C7-434FD2A8144B}"/>
                </a:ext>
              </a:extLst>
            </p:cNvPr>
            <p:cNvSpPr/>
            <p:nvPr/>
          </p:nvSpPr>
          <p:spPr>
            <a:xfrm>
              <a:off x="8382696" y="3226608"/>
              <a:ext cx="597160" cy="429873"/>
            </a:xfrm>
            <a:prstGeom prst="rect">
              <a:avLst/>
            </a:prstGeom>
            <a:solidFill>
              <a:srgbClr val="FF00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A38F8A-8A02-4735-B7AD-44E16D29931B}"/>
                </a:ext>
              </a:extLst>
            </p:cNvPr>
            <p:cNvSpPr/>
            <p:nvPr/>
          </p:nvSpPr>
          <p:spPr>
            <a:xfrm>
              <a:off x="8382695" y="3226607"/>
              <a:ext cx="597160" cy="429873"/>
            </a:xfrm>
            <a:prstGeom prst="rect">
              <a:avLst/>
            </a:prstGeom>
            <a:solidFill>
              <a:srgbClr val="FF00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137BEE8-A73C-46BC-97AA-D88AD3AE7959}"/>
              </a:ext>
            </a:extLst>
          </p:cNvPr>
          <p:cNvSpPr/>
          <p:nvPr/>
        </p:nvSpPr>
        <p:spPr>
          <a:xfrm>
            <a:off x="8828198" y="2892791"/>
            <a:ext cx="2108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A.    High Rotation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BD4F59-C172-4178-B18C-7063475E61DA}"/>
              </a:ext>
            </a:extLst>
          </p:cNvPr>
          <p:cNvSpPr/>
          <p:nvPr/>
        </p:nvSpPr>
        <p:spPr>
          <a:xfrm>
            <a:off x="8834418" y="3540708"/>
            <a:ext cx="2639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B.    Medium Rotation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14DDE6-AA16-456E-8E38-EBE3BF1599E3}"/>
              </a:ext>
            </a:extLst>
          </p:cNvPr>
          <p:cNvSpPr/>
          <p:nvPr/>
        </p:nvSpPr>
        <p:spPr>
          <a:xfrm>
            <a:off x="8834418" y="4188625"/>
            <a:ext cx="2639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C.    Low Rotation</a:t>
            </a:r>
          </a:p>
        </p:txBody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09A63DED-642E-4291-8533-0B6F6039C42D}"/>
              </a:ext>
            </a:extLst>
          </p:cNvPr>
          <p:cNvGrpSpPr/>
          <p:nvPr/>
        </p:nvGrpSpPr>
        <p:grpSpPr>
          <a:xfrm>
            <a:off x="948434" y="2360685"/>
            <a:ext cx="7389433" cy="3088214"/>
            <a:chOff x="0" y="0"/>
            <a:chExt cx="17705502" cy="7232970"/>
          </a:xfrm>
        </p:grpSpPr>
        <p:pic>
          <p:nvPicPr>
            <p:cNvPr id="37" name="Picture 3">
              <a:extLst>
                <a:ext uri="{FF2B5EF4-FFF2-40B4-BE49-F238E27FC236}">
                  <a16:creationId xmlns:a16="http://schemas.microsoft.com/office/drawing/2014/main" id="{F57B0147-4E08-4161-BDDF-5617188F7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868142"/>
              <a:ext cx="3364827" cy="3364827"/>
            </a:xfrm>
            <a:prstGeom prst="rect">
              <a:avLst/>
            </a:prstGeom>
          </p:spPr>
        </p:pic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899BE10F-777C-49DB-9756-7EE38C18A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9621"/>
            <a:stretch>
              <a:fillRect/>
            </a:stretch>
          </p:blipFill>
          <p:spPr>
            <a:xfrm>
              <a:off x="0" y="986872"/>
              <a:ext cx="3364827" cy="3041092"/>
            </a:xfrm>
            <a:prstGeom prst="rect">
              <a:avLst/>
            </a:prstGeom>
          </p:spPr>
        </p:pic>
        <p:pic>
          <p:nvPicPr>
            <p:cNvPr id="39" name="Picture 5">
              <a:extLst>
                <a:ext uri="{FF2B5EF4-FFF2-40B4-BE49-F238E27FC236}">
                  <a16:creationId xmlns:a16="http://schemas.microsoft.com/office/drawing/2014/main" id="{4445D5C2-14E0-49C7-8D7C-7FF86A019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5531"/>
            <a:stretch>
              <a:fillRect/>
            </a:stretch>
          </p:blipFill>
          <p:spPr>
            <a:xfrm>
              <a:off x="0" y="0"/>
              <a:ext cx="3364827" cy="1159807"/>
            </a:xfrm>
            <a:prstGeom prst="rect">
              <a:avLst/>
            </a:prstGeom>
          </p:spPr>
        </p:pic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7FC3B8B8-3527-42BD-972F-CD78FB2A5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890451" y="3868142"/>
              <a:ext cx="3364827" cy="3364827"/>
            </a:xfrm>
            <a:prstGeom prst="rect">
              <a:avLst/>
            </a:prstGeom>
          </p:spPr>
        </p:pic>
        <p:pic>
          <p:nvPicPr>
            <p:cNvPr id="41" name="Picture 7">
              <a:extLst>
                <a:ext uri="{FF2B5EF4-FFF2-40B4-BE49-F238E27FC236}">
                  <a16:creationId xmlns:a16="http://schemas.microsoft.com/office/drawing/2014/main" id="{8EE79D45-7E3A-4B0A-ABCE-9B2777D23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9621"/>
            <a:stretch>
              <a:fillRect/>
            </a:stretch>
          </p:blipFill>
          <p:spPr>
            <a:xfrm>
              <a:off x="2890451" y="986872"/>
              <a:ext cx="3364827" cy="3041092"/>
            </a:xfrm>
            <a:prstGeom prst="rect">
              <a:avLst/>
            </a:prstGeom>
          </p:spPr>
        </p:pic>
        <p:pic>
          <p:nvPicPr>
            <p:cNvPr id="42" name="Picture 8">
              <a:extLst>
                <a:ext uri="{FF2B5EF4-FFF2-40B4-BE49-F238E27FC236}">
                  <a16:creationId xmlns:a16="http://schemas.microsoft.com/office/drawing/2014/main" id="{85CAB617-4FC8-47B9-A413-6F5F59A39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5531"/>
            <a:stretch>
              <a:fillRect/>
            </a:stretch>
          </p:blipFill>
          <p:spPr>
            <a:xfrm>
              <a:off x="2890451" y="0"/>
              <a:ext cx="3364827" cy="1159807"/>
            </a:xfrm>
            <a:prstGeom prst="rect">
              <a:avLst/>
            </a:prstGeom>
          </p:spPr>
        </p:pic>
        <p:pic>
          <p:nvPicPr>
            <p:cNvPr id="43" name="Picture 9">
              <a:extLst>
                <a:ext uri="{FF2B5EF4-FFF2-40B4-BE49-F238E27FC236}">
                  <a16:creationId xmlns:a16="http://schemas.microsoft.com/office/drawing/2014/main" id="{6E2BFAF5-E0C9-47D7-9485-EA0613DF9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723197" y="3868142"/>
              <a:ext cx="3364827" cy="3364827"/>
            </a:xfrm>
            <a:prstGeom prst="rect">
              <a:avLst/>
            </a:prstGeom>
          </p:spPr>
        </p:pic>
        <p:pic>
          <p:nvPicPr>
            <p:cNvPr id="44" name="Picture 10">
              <a:extLst>
                <a:ext uri="{FF2B5EF4-FFF2-40B4-BE49-F238E27FC236}">
                  <a16:creationId xmlns:a16="http://schemas.microsoft.com/office/drawing/2014/main" id="{8795DBFD-382B-4451-B9C3-E4AE4FCC9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9621"/>
            <a:stretch>
              <a:fillRect/>
            </a:stretch>
          </p:blipFill>
          <p:spPr>
            <a:xfrm>
              <a:off x="5723197" y="986872"/>
              <a:ext cx="3364827" cy="3041092"/>
            </a:xfrm>
            <a:prstGeom prst="rect">
              <a:avLst/>
            </a:prstGeom>
          </p:spPr>
        </p:pic>
        <p:pic>
          <p:nvPicPr>
            <p:cNvPr id="45" name="Picture 11">
              <a:extLst>
                <a:ext uri="{FF2B5EF4-FFF2-40B4-BE49-F238E27FC236}">
                  <a16:creationId xmlns:a16="http://schemas.microsoft.com/office/drawing/2014/main" id="{EB3968AD-5B61-4BBE-8964-C41BCD173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5531"/>
            <a:stretch>
              <a:fillRect/>
            </a:stretch>
          </p:blipFill>
          <p:spPr>
            <a:xfrm>
              <a:off x="5723197" y="0"/>
              <a:ext cx="3364827" cy="1159807"/>
            </a:xfrm>
            <a:prstGeom prst="rect">
              <a:avLst/>
            </a:prstGeom>
          </p:spPr>
        </p:pic>
        <p:pic>
          <p:nvPicPr>
            <p:cNvPr id="46" name="Picture 12">
              <a:extLst>
                <a:ext uri="{FF2B5EF4-FFF2-40B4-BE49-F238E27FC236}">
                  <a16:creationId xmlns:a16="http://schemas.microsoft.com/office/drawing/2014/main" id="{6C5B16EB-5A7C-45B1-87E0-651BB0349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613648" y="3868142"/>
              <a:ext cx="3364827" cy="3364827"/>
            </a:xfrm>
            <a:prstGeom prst="rect">
              <a:avLst/>
            </a:prstGeom>
          </p:spPr>
        </p:pic>
        <p:pic>
          <p:nvPicPr>
            <p:cNvPr id="47" name="Picture 13">
              <a:extLst>
                <a:ext uri="{FF2B5EF4-FFF2-40B4-BE49-F238E27FC236}">
                  <a16:creationId xmlns:a16="http://schemas.microsoft.com/office/drawing/2014/main" id="{BA90053A-FD12-4835-9107-6546F171F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9621"/>
            <a:stretch>
              <a:fillRect/>
            </a:stretch>
          </p:blipFill>
          <p:spPr>
            <a:xfrm>
              <a:off x="8613648" y="986872"/>
              <a:ext cx="3364827" cy="3041092"/>
            </a:xfrm>
            <a:prstGeom prst="rect">
              <a:avLst/>
            </a:prstGeom>
          </p:spPr>
        </p:pic>
        <p:pic>
          <p:nvPicPr>
            <p:cNvPr id="48" name="Picture 14">
              <a:extLst>
                <a:ext uri="{FF2B5EF4-FFF2-40B4-BE49-F238E27FC236}">
                  <a16:creationId xmlns:a16="http://schemas.microsoft.com/office/drawing/2014/main" id="{6CAF851F-9ECE-41B3-B31B-FE378E3BD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5531"/>
            <a:stretch>
              <a:fillRect/>
            </a:stretch>
          </p:blipFill>
          <p:spPr>
            <a:xfrm>
              <a:off x="8613648" y="0"/>
              <a:ext cx="3364827" cy="1159807"/>
            </a:xfrm>
            <a:prstGeom prst="rect">
              <a:avLst/>
            </a:prstGeom>
          </p:spPr>
        </p:pic>
        <p:pic>
          <p:nvPicPr>
            <p:cNvPr id="49" name="Picture 15">
              <a:extLst>
                <a:ext uri="{FF2B5EF4-FFF2-40B4-BE49-F238E27FC236}">
                  <a16:creationId xmlns:a16="http://schemas.microsoft.com/office/drawing/2014/main" id="{17C64B00-70FE-4F3D-8FF6-D5CDF8C70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450224" y="3868142"/>
              <a:ext cx="3364827" cy="3364827"/>
            </a:xfrm>
            <a:prstGeom prst="rect">
              <a:avLst/>
            </a:prstGeom>
          </p:spPr>
        </p:pic>
        <p:pic>
          <p:nvPicPr>
            <p:cNvPr id="50" name="Picture 16">
              <a:extLst>
                <a:ext uri="{FF2B5EF4-FFF2-40B4-BE49-F238E27FC236}">
                  <a16:creationId xmlns:a16="http://schemas.microsoft.com/office/drawing/2014/main" id="{4E135A00-552A-4089-9A82-6A06EBB7D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9621"/>
            <a:stretch>
              <a:fillRect/>
            </a:stretch>
          </p:blipFill>
          <p:spPr>
            <a:xfrm>
              <a:off x="11450224" y="986872"/>
              <a:ext cx="3364827" cy="3041092"/>
            </a:xfrm>
            <a:prstGeom prst="rect">
              <a:avLst/>
            </a:prstGeom>
          </p:spPr>
        </p:pic>
        <p:pic>
          <p:nvPicPr>
            <p:cNvPr id="51" name="Picture 17">
              <a:extLst>
                <a:ext uri="{FF2B5EF4-FFF2-40B4-BE49-F238E27FC236}">
                  <a16:creationId xmlns:a16="http://schemas.microsoft.com/office/drawing/2014/main" id="{ECC3E48A-4E6B-4C49-9471-DB0E0F2ED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5531"/>
            <a:stretch>
              <a:fillRect/>
            </a:stretch>
          </p:blipFill>
          <p:spPr>
            <a:xfrm>
              <a:off x="11450224" y="0"/>
              <a:ext cx="3364827" cy="1159807"/>
            </a:xfrm>
            <a:prstGeom prst="rect">
              <a:avLst/>
            </a:prstGeom>
          </p:spPr>
        </p:pic>
        <p:pic>
          <p:nvPicPr>
            <p:cNvPr id="52" name="Picture 18">
              <a:extLst>
                <a:ext uri="{FF2B5EF4-FFF2-40B4-BE49-F238E27FC236}">
                  <a16:creationId xmlns:a16="http://schemas.microsoft.com/office/drawing/2014/main" id="{50448314-1E61-4189-97B5-790FE57F6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4340675" y="3868142"/>
              <a:ext cx="3364827" cy="3364827"/>
            </a:xfrm>
            <a:prstGeom prst="rect">
              <a:avLst/>
            </a:prstGeom>
          </p:spPr>
        </p:pic>
        <p:pic>
          <p:nvPicPr>
            <p:cNvPr id="53" name="Picture 19">
              <a:extLst>
                <a:ext uri="{FF2B5EF4-FFF2-40B4-BE49-F238E27FC236}">
                  <a16:creationId xmlns:a16="http://schemas.microsoft.com/office/drawing/2014/main" id="{450B4FCC-CE2F-4EAF-896C-477C96A8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9621"/>
            <a:stretch>
              <a:fillRect/>
            </a:stretch>
          </p:blipFill>
          <p:spPr>
            <a:xfrm>
              <a:off x="14340675" y="986872"/>
              <a:ext cx="3364827" cy="3041092"/>
            </a:xfrm>
            <a:prstGeom prst="rect">
              <a:avLst/>
            </a:prstGeom>
          </p:spPr>
        </p:pic>
        <p:pic>
          <p:nvPicPr>
            <p:cNvPr id="54" name="Picture 20">
              <a:extLst>
                <a:ext uri="{FF2B5EF4-FFF2-40B4-BE49-F238E27FC236}">
                  <a16:creationId xmlns:a16="http://schemas.microsoft.com/office/drawing/2014/main" id="{533BCE28-1B42-4300-A531-236ED2C3E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5531"/>
            <a:stretch>
              <a:fillRect/>
            </a:stretch>
          </p:blipFill>
          <p:spPr>
            <a:xfrm>
              <a:off x="14340675" y="0"/>
              <a:ext cx="3364827" cy="1159807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B8A39B8-FB67-4B7D-94C1-69DEC9403BD9}"/>
              </a:ext>
            </a:extLst>
          </p:cNvPr>
          <p:cNvGrpSpPr/>
          <p:nvPr/>
        </p:nvGrpSpPr>
        <p:grpSpPr>
          <a:xfrm>
            <a:off x="1020570" y="3647820"/>
            <a:ext cx="7317334" cy="1181580"/>
            <a:chOff x="8382695" y="1930772"/>
            <a:chExt cx="597160" cy="42987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1B543FB-DFFC-45EA-9ED8-DBA9A6CC989B}"/>
                </a:ext>
              </a:extLst>
            </p:cNvPr>
            <p:cNvSpPr/>
            <p:nvPr/>
          </p:nvSpPr>
          <p:spPr>
            <a:xfrm>
              <a:off x="8382695" y="1930772"/>
              <a:ext cx="597160" cy="429873"/>
            </a:xfrm>
            <a:prstGeom prst="rect">
              <a:avLst/>
            </a:prstGeom>
            <a:solidFill>
              <a:srgbClr val="00B05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E30BD92-30FB-4BE4-8958-D999A324D8AC}"/>
                </a:ext>
              </a:extLst>
            </p:cNvPr>
            <p:cNvSpPr/>
            <p:nvPr/>
          </p:nvSpPr>
          <p:spPr>
            <a:xfrm>
              <a:off x="8382695" y="1930772"/>
              <a:ext cx="597160" cy="429873"/>
            </a:xfrm>
            <a:prstGeom prst="rect">
              <a:avLst/>
            </a:prstGeom>
            <a:solidFill>
              <a:srgbClr val="00B05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7776D9F-0736-4D34-9247-8743E28F464D}"/>
              </a:ext>
            </a:extLst>
          </p:cNvPr>
          <p:cNvGrpSpPr/>
          <p:nvPr/>
        </p:nvGrpSpPr>
        <p:grpSpPr>
          <a:xfrm>
            <a:off x="1020546" y="2360685"/>
            <a:ext cx="7317334" cy="849495"/>
            <a:chOff x="8382695" y="3226607"/>
            <a:chExt cx="597161" cy="42987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7386A8C-FC5F-4FDD-83A5-9ACD032B4C03}"/>
                </a:ext>
              </a:extLst>
            </p:cNvPr>
            <p:cNvSpPr/>
            <p:nvPr/>
          </p:nvSpPr>
          <p:spPr>
            <a:xfrm>
              <a:off x="8382696" y="3226608"/>
              <a:ext cx="597160" cy="429873"/>
            </a:xfrm>
            <a:prstGeom prst="rect">
              <a:avLst/>
            </a:prstGeom>
            <a:solidFill>
              <a:srgbClr val="FF00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5E3172C-2229-4EBD-81CA-F887546F5843}"/>
                </a:ext>
              </a:extLst>
            </p:cNvPr>
            <p:cNvSpPr/>
            <p:nvPr/>
          </p:nvSpPr>
          <p:spPr>
            <a:xfrm>
              <a:off x="8382695" y="3226607"/>
              <a:ext cx="597160" cy="429873"/>
            </a:xfrm>
            <a:prstGeom prst="rect">
              <a:avLst/>
            </a:prstGeom>
            <a:solidFill>
              <a:srgbClr val="FF00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D0FEA6B-1396-44EB-9E68-3574C421E5A6}"/>
              </a:ext>
            </a:extLst>
          </p:cNvPr>
          <p:cNvGrpSpPr/>
          <p:nvPr/>
        </p:nvGrpSpPr>
        <p:grpSpPr>
          <a:xfrm>
            <a:off x="1020546" y="4830594"/>
            <a:ext cx="7317310" cy="449223"/>
            <a:chOff x="8382695" y="2578689"/>
            <a:chExt cx="597160" cy="42987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29C09AE-2F86-4FAD-82F9-1DF2782E2A6E}"/>
                </a:ext>
              </a:extLst>
            </p:cNvPr>
            <p:cNvSpPr/>
            <p:nvPr/>
          </p:nvSpPr>
          <p:spPr>
            <a:xfrm>
              <a:off x="8382695" y="2578690"/>
              <a:ext cx="597160" cy="429873"/>
            </a:xfrm>
            <a:prstGeom prst="rect">
              <a:avLst/>
            </a:prstGeom>
            <a:solidFill>
              <a:srgbClr val="FFFF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61ADDB6-47B8-42E8-862D-F71DB4E0436F}"/>
                </a:ext>
              </a:extLst>
            </p:cNvPr>
            <p:cNvSpPr/>
            <p:nvPr/>
          </p:nvSpPr>
          <p:spPr>
            <a:xfrm>
              <a:off x="8382695" y="2578689"/>
              <a:ext cx="597160" cy="429873"/>
            </a:xfrm>
            <a:prstGeom prst="rect">
              <a:avLst/>
            </a:prstGeom>
            <a:solidFill>
              <a:srgbClr val="FFFF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84D86E2-F9F9-4A9B-81C1-246A238724BD}"/>
              </a:ext>
            </a:extLst>
          </p:cNvPr>
          <p:cNvGrpSpPr/>
          <p:nvPr/>
        </p:nvGrpSpPr>
        <p:grpSpPr>
          <a:xfrm>
            <a:off x="1020594" y="3232328"/>
            <a:ext cx="7317310" cy="398468"/>
            <a:chOff x="8382695" y="2578689"/>
            <a:chExt cx="597160" cy="42987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E4C076A-D7F4-4DD2-8482-E01EFA90EAB4}"/>
                </a:ext>
              </a:extLst>
            </p:cNvPr>
            <p:cNvSpPr/>
            <p:nvPr/>
          </p:nvSpPr>
          <p:spPr>
            <a:xfrm>
              <a:off x="8382695" y="2578690"/>
              <a:ext cx="597160" cy="429873"/>
            </a:xfrm>
            <a:prstGeom prst="rect">
              <a:avLst/>
            </a:prstGeom>
            <a:solidFill>
              <a:srgbClr val="FFFF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5F1653E-8941-430E-8B15-F663F403D66B}"/>
                </a:ext>
              </a:extLst>
            </p:cNvPr>
            <p:cNvSpPr/>
            <p:nvPr/>
          </p:nvSpPr>
          <p:spPr>
            <a:xfrm>
              <a:off x="8382695" y="2578689"/>
              <a:ext cx="597160" cy="429873"/>
            </a:xfrm>
            <a:prstGeom prst="rect">
              <a:avLst/>
            </a:prstGeom>
            <a:solidFill>
              <a:srgbClr val="FFFF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itle 2">
            <a:extLst>
              <a:ext uri="{FF2B5EF4-FFF2-40B4-BE49-F238E27FC236}">
                <a16:creationId xmlns:a16="http://schemas.microsoft.com/office/drawing/2014/main" id="{AFBBC18A-F0DD-44D2-840B-10286E7847E4}"/>
              </a:ext>
            </a:extLst>
          </p:cNvPr>
          <p:cNvSpPr txBox="1">
            <a:spLocks/>
          </p:cNvSpPr>
          <p:nvPr/>
        </p:nvSpPr>
        <p:spPr>
          <a:xfrm>
            <a:off x="570147" y="1664298"/>
            <a:ext cx="8742499" cy="547648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 cap="all" baseline="0">
                <a:solidFill>
                  <a:schemeClr val="bg1"/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latin typeface="Bebas Neue Cyrillic" panose="02000506000000020004" pitchFamily="2" charset="0"/>
              </a:rPr>
              <a:t>ABC Rotation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E155E2-B97E-4364-8220-17B5CC353B8E}"/>
              </a:ext>
            </a:extLst>
          </p:cNvPr>
          <p:cNvCxnSpPr>
            <a:cxnSpLocks/>
            <a:stCxn id="67" idx="1"/>
          </p:cNvCxnSpPr>
          <p:nvPr/>
        </p:nvCxnSpPr>
        <p:spPr>
          <a:xfrm>
            <a:off x="570147" y="1938122"/>
            <a:ext cx="6545" cy="3967378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A86DCE7-45EE-4063-93E1-0AE7D64CD70E}"/>
              </a:ext>
            </a:extLst>
          </p:cNvPr>
          <p:cNvCxnSpPr>
            <a:cxnSpLocks/>
          </p:cNvCxnSpPr>
          <p:nvPr/>
        </p:nvCxnSpPr>
        <p:spPr>
          <a:xfrm>
            <a:off x="285073" y="3210180"/>
            <a:ext cx="57014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53942E0-BBC0-4C03-92E4-C79E9C53D723}"/>
              </a:ext>
            </a:extLst>
          </p:cNvPr>
          <p:cNvCxnSpPr>
            <a:cxnSpLocks/>
          </p:cNvCxnSpPr>
          <p:nvPr/>
        </p:nvCxnSpPr>
        <p:spPr>
          <a:xfrm>
            <a:off x="285073" y="3594100"/>
            <a:ext cx="57014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0D898A6-BCC1-43B1-B1C9-7A93FA4C4481}"/>
              </a:ext>
            </a:extLst>
          </p:cNvPr>
          <p:cNvCxnSpPr>
            <a:cxnSpLocks/>
          </p:cNvCxnSpPr>
          <p:nvPr/>
        </p:nvCxnSpPr>
        <p:spPr>
          <a:xfrm>
            <a:off x="296420" y="4754395"/>
            <a:ext cx="57014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675E97-A94D-482E-99C2-19FAA6E4C44E}"/>
              </a:ext>
            </a:extLst>
          </p:cNvPr>
          <p:cNvSpPr/>
          <p:nvPr/>
        </p:nvSpPr>
        <p:spPr>
          <a:xfrm>
            <a:off x="231301" y="3989582"/>
            <a:ext cx="320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6D7329-9B09-4161-89D1-926B31EB9E20}"/>
              </a:ext>
            </a:extLst>
          </p:cNvPr>
          <p:cNvSpPr/>
          <p:nvPr/>
        </p:nvSpPr>
        <p:spPr>
          <a:xfrm>
            <a:off x="237713" y="3244334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08A0213-9F48-49AF-BBA6-6D60D008E4C9}"/>
              </a:ext>
            </a:extLst>
          </p:cNvPr>
          <p:cNvSpPr/>
          <p:nvPr/>
        </p:nvSpPr>
        <p:spPr>
          <a:xfrm>
            <a:off x="262182" y="4818222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C0A3423-13C4-43DF-8630-1D6FA3C4B7CD}"/>
              </a:ext>
            </a:extLst>
          </p:cNvPr>
          <p:cNvSpPr/>
          <p:nvPr/>
        </p:nvSpPr>
        <p:spPr>
          <a:xfrm>
            <a:off x="263596" y="259737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E05EDA-EC34-4D40-A057-9472FF32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17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3B69"/>
            </a:gs>
            <a:gs pos="100000">
              <a:srgbClr val="00599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91">
            <a:extLst>
              <a:ext uri="{FF2B5EF4-FFF2-40B4-BE49-F238E27FC236}">
                <a16:creationId xmlns:a16="http://schemas.microsoft.com/office/drawing/2014/main" id="{01013565-0D2A-4296-A5F8-74CBCAEEED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12646" y="46767"/>
            <a:ext cx="2711683" cy="604015"/>
          </a:xfrm>
          <a:prstGeom prst="rect">
            <a:avLst/>
          </a:prstGeom>
        </p:spPr>
      </p:pic>
      <p:sp>
        <p:nvSpPr>
          <p:cNvPr id="107" name="Title 2">
            <a:extLst>
              <a:ext uri="{FF2B5EF4-FFF2-40B4-BE49-F238E27FC236}">
                <a16:creationId xmlns:a16="http://schemas.microsoft.com/office/drawing/2014/main" id="{88A2330F-827E-4F2C-9EF2-BFC6E1F8E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147" y="153509"/>
            <a:ext cx="8742499" cy="112934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>
                <a:latin typeface="Bebas Neue Cyrillic" panose="02000506000000020004" pitchFamily="2" charset="0"/>
              </a:rPr>
              <a:t>inventory classification methods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CF0207-9B90-4949-A238-73CE281AFD7C}"/>
              </a:ext>
            </a:extLst>
          </p:cNvPr>
          <p:cNvGrpSpPr/>
          <p:nvPr/>
        </p:nvGrpSpPr>
        <p:grpSpPr>
          <a:xfrm>
            <a:off x="370927" y="2963860"/>
            <a:ext cx="3218052" cy="1436658"/>
            <a:chOff x="8706415" y="2862521"/>
            <a:chExt cx="2767387" cy="17257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7E4252F-2402-495B-900E-2407CF86BF55}"/>
                </a:ext>
              </a:extLst>
            </p:cNvPr>
            <p:cNvGrpSpPr/>
            <p:nvPr/>
          </p:nvGrpSpPr>
          <p:grpSpPr>
            <a:xfrm>
              <a:off x="8706415" y="2862521"/>
              <a:ext cx="597160" cy="429873"/>
              <a:chOff x="8382695" y="1930772"/>
              <a:chExt cx="597160" cy="42987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8AEB732-407F-480E-BDFA-1C42B57E7687}"/>
                  </a:ext>
                </a:extLst>
              </p:cNvPr>
              <p:cNvSpPr/>
              <p:nvPr/>
            </p:nvSpPr>
            <p:spPr>
              <a:xfrm>
                <a:off x="8382695" y="1930772"/>
                <a:ext cx="597160" cy="429873"/>
              </a:xfrm>
              <a:prstGeom prst="rect">
                <a:avLst/>
              </a:prstGeom>
              <a:solidFill>
                <a:srgbClr val="00B050">
                  <a:alpha val="25882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9EC6F6-47CC-4737-8960-5DA4F5985B16}"/>
                  </a:ext>
                </a:extLst>
              </p:cNvPr>
              <p:cNvSpPr/>
              <p:nvPr/>
            </p:nvSpPr>
            <p:spPr>
              <a:xfrm>
                <a:off x="8382695" y="1930772"/>
                <a:ext cx="597160" cy="429873"/>
              </a:xfrm>
              <a:prstGeom prst="rect">
                <a:avLst/>
              </a:prstGeom>
              <a:solidFill>
                <a:srgbClr val="00B050">
                  <a:alpha val="25882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AB4BAB-88C6-4C03-8069-A92C4ADC92ED}"/>
                </a:ext>
              </a:extLst>
            </p:cNvPr>
            <p:cNvGrpSpPr/>
            <p:nvPr/>
          </p:nvGrpSpPr>
          <p:grpSpPr>
            <a:xfrm>
              <a:off x="8706415" y="3510438"/>
              <a:ext cx="597160" cy="429874"/>
              <a:chOff x="8382695" y="2578689"/>
              <a:chExt cx="597160" cy="429874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13BC32-3185-4444-829D-E66D5D430743}"/>
                  </a:ext>
                </a:extLst>
              </p:cNvPr>
              <p:cNvSpPr/>
              <p:nvPr/>
            </p:nvSpPr>
            <p:spPr>
              <a:xfrm>
                <a:off x="8382695" y="2578690"/>
                <a:ext cx="597160" cy="429873"/>
              </a:xfrm>
              <a:prstGeom prst="rect">
                <a:avLst/>
              </a:prstGeom>
              <a:solidFill>
                <a:srgbClr val="FFFF00">
                  <a:alpha val="25882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11D98B9-2034-463D-8023-385DF94EE973}"/>
                  </a:ext>
                </a:extLst>
              </p:cNvPr>
              <p:cNvSpPr/>
              <p:nvPr/>
            </p:nvSpPr>
            <p:spPr>
              <a:xfrm>
                <a:off x="8382695" y="2578689"/>
                <a:ext cx="597160" cy="429873"/>
              </a:xfrm>
              <a:prstGeom prst="rect">
                <a:avLst/>
              </a:prstGeom>
              <a:solidFill>
                <a:srgbClr val="FFFF00">
                  <a:alpha val="25882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3C55EF7-E0B4-477F-B4AC-B5962BD5594F}"/>
                </a:ext>
              </a:extLst>
            </p:cNvPr>
            <p:cNvGrpSpPr/>
            <p:nvPr/>
          </p:nvGrpSpPr>
          <p:grpSpPr>
            <a:xfrm>
              <a:off x="8706415" y="4158356"/>
              <a:ext cx="597161" cy="429874"/>
              <a:chOff x="8382695" y="3226607"/>
              <a:chExt cx="597161" cy="42987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50391FD-5AC0-4ACF-89C7-434FD2A8144B}"/>
                  </a:ext>
                </a:extLst>
              </p:cNvPr>
              <p:cNvSpPr/>
              <p:nvPr/>
            </p:nvSpPr>
            <p:spPr>
              <a:xfrm>
                <a:off x="8382696" y="3226608"/>
                <a:ext cx="597160" cy="429873"/>
              </a:xfrm>
              <a:prstGeom prst="rect">
                <a:avLst/>
              </a:prstGeom>
              <a:solidFill>
                <a:srgbClr val="FF0000">
                  <a:alpha val="25882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A38F8A-8A02-4735-B7AD-44E16D29931B}"/>
                  </a:ext>
                </a:extLst>
              </p:cNvPr>
              <p:cNvSpPr/>
              <p:nvPr/>
            </p:nvSpPr>
            <p:spPr>
              <a:xfrm>
                <a:off x="8382695" y="3226607"/>
                <a:ext cx="597160" cy="429873"/>
              </a:xfrm>
              <a:prstGeom prst="rect">
                <a:avLst/>
              </a:prstGeom>
              <a:solidFill>
                <a:srgbClr val="FF0000">
                  <a:alpha val="25882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137BEE8-A73C-46BC-97AA-D88AD3AE7959}"/>
                </a:ext>
              </a:extLst>
            </p:cNvPr>
            <p:cNvSpPr/>
            <p:nvPr/>
          </p:nvSpPr>
          <p:spPr>
            <a:xfrm>
              <a:off x="8828198" y="2892790"/>
              <a:ext cx="21087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A.    High Rotation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BD4F59-C172-4178-B18C-7063475E61DA}"/>
                </a:ext>
              </a:extLst>
            </p:cNvPr>
            <p:cNvSpPr/>
            <p:nvPr/>
          </p:nvSpPr>
          <p:spPr>
            <a:xfrm>
              <a:off x="8834418" y="3540708"/>
              <a:ext cx="26393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B.    Medium Rotation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914DDE6-AA16-456E-8E38-EBE3BF1599E3}"/>
                </a:ext>
              </a:extLst>
            </p:cNvPr>
            <p:cNvSpPr/>
            <p:nvPr/>
          </p:nvSpPr>
          <p:spPr>
            <a:xfrm>
              <a:off x="8834418" y="4188625"/>
              <a:ext cx="26393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C.    Low Rotation</a:t>
              </a:r>
            </a:p>
          </p:txBody>
        </p:sp>
      </p:grpSp>
      <p:sp>
        <p:nvSpPr>
          <p:cNvPr id="67" name="Title 2">
            <a:extLst>
              <a:ext uri="{FF2B5EF4-FFF2-40B4-BE49-F238E27FC236}">
                <a16:creationId xmlns:a16="http://schemas.microsoft.com/office/drawing/2014/main" id="{AFBBC18A-F0DD-44D2-840B-10286E7847E4}"/>
              </a:ext>
            </a:extLst>
          </p:cNvPr>
          <p:cNvSpPr txBox="1">
            <a:spLocks/>
          </p:cNvSpPr>
          <p:nvPr/>
        </p:nvSpPr>
        <p:spPr>
          <a:xfrm>
            <a:off x="1874275" y="1403750"/>
            <a:ext cx="8742499" cy="547648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 cap="all" baseline="0">
                <a:solidFill>
                  <a:schemeClr val="bg1"/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latin typeface="Bebas Neue Cyrillic" panose="02000506000000020004" pitchFamily="2" charset="0"/>
              </a:rPr>
              <a:t>ABC Rotation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7C0F05-CFCA-4DF0-8A39-4298E68CF8CD}"/>
              </a:ext>
            </a:extLst>
          </p:cNvPr>
          <p:cNvGrpSpPr/>
          <p:nvPr/>
        </p:nvGrpSpPr>
        <p:grpSpPr>
          <a:xfrm>
            <a:off x="2964665" y="2377018"/>
            <a:ext cx="9227336" cy="3077232"/>
            <a:chOff x="426008" y="2061165"/>
            <a:chExt cx="11765992" cy="326485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6D94772-9E2A-4ADC-B105-1CF08F2BBE92}"/>
                </a:ext>
              </a:extLst>
            </p:cNvPr>
            <p:cNvGrpSpPr/>
            <p:nvPr/>
          </p:nvGrpSpPr>
          <p:grpSpPr>
            <a:xfrm>
              <a:off x="10236200" y="3234854"/>
              <a:ext cx="1955800" cy="2091165"/>
              <a:chOff x="9825215" y="2508964"/>
              <a:chExt cx="2392185" cy="2298957"/>
            </a:xfrm>
          </p:grpSpPr>
          <p:pic>
            <p:nvPicPr>
              <p:cNvPr id="1030" name="Picture 6" descr="Conveyor Belt Icon #353300 - Free Icons Library">
                <a:extLst>
                  <a:ext uri="{FF2B5EF4-FFF2-40B4-BE49-F238E27FC236}">
                    <a16:creationId xmlns:a16="http://schemas.microsoft.com/office/drawing/2014/main" id="{B3D1CBD2-3818-4A21-8E57-2B5AE37EE1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629" r="36523" b="21983"/>
              <a:stretch/>
            </p:blipFill>
            <p:spPr bwMode="auto">
              <a:xfrm>
                <a:off x="9825215" y="4083032"/>
                <a:ext cx="2366785" cy="7248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Conveyor belt - Free technology icons">
                <a:extLst>
                  <a:ext uri="{FF2B5EF4-FFF2-40B4-BE49-F238E27FC236}">
                    <a16:creationId xmlns:a16="http://schemas.microsoft.com/office/drawing/2014/main" id="{33AC2D64-6119-46D4-B1EC-064FC1404F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002983" y="2508964"/>
                <a:ext cx="2214417" cy="22144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76A22C1-9147-4AE0-BA39-2F26B09B5F80}"/>
                </a:ext>
              </a:extLst>
            </p:cNvPr>
            <p:cNvGrpSpPr/>
            <p:nvPr/>
          </p:nvGrpSpPr>
          <p:grpSpPr>
            <a:xfrm>
              <a:off x="426008" y="2061165"/>
              <a:ext cx="7389469" cy="3088214"/>
              <a:chOff x="948434" y="2360685"/>
              <a:chExt cx="7389469" cy="3088214"/>
            </a:xfrm>
          </p:grpSpPr>
          <p:grpSp>
            <p:nvGrpSpPr>
              <p:cNvPr id="36" name="Group 2">
                <a:extLst>
                  <a:ext uri="{FF2B5EF4-FFF2-40B4-BE49-F238E27FC236}">
                    <a16:creationId xmlns:a16="http://schemas.microsoft.com/office/drawing/2014/main" id="{09A63DED-642E-4291-8533-0B6F6039C42D}"/>
                  </a:ext>
                </a:extLst>
              </p:cNvPr>
              <p:cNvGrpSpPr/>
              <p:nvPr/>
            </p:nvGrpSpPr>
            <p:grpSpPr>
              <a:xfrm>
                <a:off x="948434" y="2360685"/>
                <a:ext cx="7389433" cy="3088214"/>
                <a:chOff x="0" y="0"/>
                <a:chExt cx="17705502" cy="7232970"/>
              </a:xfrm>
            </p:grpSpPr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F57B0147-4E08-4161-BDDF-5617188F7E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>
                <a:xfrm>
                  <a:off x="0" y="3868142"/>
                  <a:ext cx="3364827" cy="3364827"/>
                </a:xfrm>
                <a:prstGeom prst="rect">
                  <a:avLst/>
                </a:prstGeom>
              </p:spPr>
            </p:pic>
            <p:pic>
              <p:nvPicPr>
                <p:cNvPr id="38" name="Picture 4">
                  <a:extLst>
                    <a:ext uri="{FF2B5EF4-FFF2-40B4-BE49-F238E27FC236}">
                      <a16:creationId xmlns:a16="http://schemas.microsoft.com/office/drawing/2014/main" id="{899BE10F-777C-49DB-9756-7EE38C18A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b="9621"/>
                <a:stretch>
                  <a:fillRect/>
                </a:stretch>
              </p:blipFill>
              <p:spPr>
                <a:xfrm>
                  <a:off x="0" y="986872"/>
                  <a:ext cx="3364827" cy="3041092"/>
                </a:xfrm>
                <a:prstGeom prst="rect">
                  <a:avLst/>
                </a:prstGeom>
              </p:spPr>
            </p:pic>
            <p:pic>
              <p:nvPicPr>
                <p:cNvPr id="39" name="Picture 5">
                  <a:extLst>
                    <a:ext uri="{FF2B5EF4-FFF2-40B4-BE49-F238E27FC236}">
                      <a16:creationId xmlns:a16="http://schemas.microsoft.com/office/drawing/2014/main" id="{4445D5C2-14E0-49C7-8D7C-7FF86A0197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b="65531"/>
                <a:stretch>
                  <a:fillRect/>
                </a:stretch>
              </p:blipFill>
              <p:spPr>
                <a:xfrm>
                  <a:off x="0" y="0"/>
                  <a:ext cx="3364827" cy="1159807"/>
                </a:xfrm>
                <a:prstGeom prst="rect">
                  <a:avLst/>
                </a:prstGeom>
              </p:spPr>
            </p:pic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7FC3B8B8-3527-42BD-972F-CD78FB2A50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>
                <a:xfrm>
                  <a:off x="2890451" y="3868142"/>
                  <a:ext cx="3364827" cy="3364827"/>
                </a:xfrm>
                <a:prstGeom prst="rect">
                  <a:avLst/>
                </a:prstGeom>
              </p:spPr>
            </p:pic>
            <p:pic>
              <p:nvPicPr>
                <p:cNvPr id="41" name="Picture 7">
                  <a:extLst>
                    <a:ext uri="{FF2B5EF4-FFF2-40B4-BE49-F238E27FC236}">
                      <a16:creationId xmlns:a16="http://schemas.microsoft.com/office/drawing/2014/main" id="{8EE79D45-7E3A-4B0A-ABCE-9B2777D234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b="9621"/>
                <a:stretch>
                  <a:fillRect/>
                </a:stretch>
              </p:blipFill>
              <p:spPr>
                <a:xfrm>
                  <a:off x="2890451" y="986872"/>
                  <a:ext cx="3364827" cy="3041092"/>
                </a:xfrm>
                <a:prstGeom prst="rect">
                  <a:avLst/>
                </a:prstGeom>
              </p:spPr>
            </p:pic>
            <p:pic>
              <p:nvPicPr>
                <p:cNvPr id="42" name="Picture 8">
                  <a:extLst>
                    <a:ext uri="{FF2B5EF4-FFF2-40B4-BE49-F238E27FC236}">
                      <a16:creationId xmlns:a16="http://schemas.microsoft.com/office/drawing/2014/main" id="{85CAB617-4FC8-47B9-A413-6F5F59A390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b="65531"/>
                <a:stretch>
                  <a:fillRect/>
                </a:stretch>
              </p:blipFill>
              <p:spPr>
                <a:xfrm>
                  <a:off x="2890451" y="0"/>
                  <a:ext cx="3364827" cy="1159807"/>
                </a:xfrm>
                <a:prstGeom prst="rect">
                  <a:avLst/>
                </a:prstGeom>
              </p:spPr>
            </p:pic>
            <p:pic>
              <p:nvPicPr>
                <p:cNvPr id="43" name="Picture 9">
                  <a:extLst>
                    <a:ext uri="{FF2B5EF4-FFF2-40B4-BE49-F238E27FC236}">
                      <a16:creationId xmlns:a16="http://schemas.microsoft.com/office/drawing/2014/main" id="{6E2BFAF5-E0C9-47D7-9485-EA0613DF9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>
                <a:xfrm>
                  <a:off x="5723197" y="3868142"/>
                  <a:ext cx="3364827" cy="3364827"/>
                </a:xfrm>
                <a:prstGeom prst="rect">
                  <a:avLst/>
                </a:prstGeom>
              </p:spPr>
            </p:pic>
            <p:pic>
              <p:nvPicPr>
                <p:cNvPr id="44" name="Picture 10">
                  <a:extLst>
                    <a:ext uri="{FF2B5EF4-FFF2-40B4-BE49-F238E27FC236}">
                      <a16:creationId xmlns:a16="http://schemas.microsoft.com/office/drawing/2014/main" id="{8795DBFD-382B-4451-B9C3-E4AE4FCC9F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b="9621"/>
                <a:stretch>
                  <a:fillRect/>
                </a:stretch>
              </p:blipFill>
              <p:spPr>
                <a:xfrm>
                  <a:off x="5723197" y="986872"/>
                  <a:ext cx="3364827" cy="3041092"/>
                </a:xfrm>
                <a:prstGeom prst="rect">
                  <a:avLst/>
                </a:prstGeom>
              </p:spPr>
            </p:pic>
            <p:pic>
              <p:nvPicPr>
                <p:cNvPr id="45" name="Picture 11">
                  <a:extLst>
                    <a:ext uri="{FF2B5EF4-FFF2-40B4-BE49-F238E27FC236}">
                      <a16:creationId xmlns:a16="http://schemas.microsoft.com/office/drawing/2014/main" id="{EB3968AD-5B61-4BBE-8964-C41BCD1732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b="65531"/>
                <a:stretch>
                  <a:fillRect/>
                </a:stretch>
              </p:blipFill>
              <p:spPr>
                <a:xfrm>
                  <a:off x="5723197" y="0"/>
                  <a:ext cx="3364827" cy="1159807"/>
                </a:xfrm>
                <a:prstGeom prst="rect">
                  <a:avLst/>
                </a:prstGeom>
              </p:spPr>
            </p:pic>
            <p:pic>
              <p:nvPicPr>
                <p:cNvPr id="46" name="Picture 12">
                  <a:extLst>
                    <a:ext uri="{FF2B5EF4-FFF2-40B4-BE49-F238E27FC236}">
                      <a16:creationId xmlns:a16="http://schemas.microsoft.com/office/drawing/2014/main" id="{6C5B16EB-5A7C-45B1-87E0-651BB03494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>
                <a:xfrm>
                  <a:off x="8613648" y="3868142"/>
                  <a:ext cx="3364827" cy="3364827"/>
                </a:xfrm>
                <a:prstGeom prst="rect">
                  <a:avLst/>
                </a:prstGeom>
              </p:spPr>
            </p:pic>
            <p:pic>
              <p:nvPicPr>
                <p:cNvPr id="47" name="Picture 13">
                  <a:extLst>
                    <a:ext uri="{FF2B5EF4-FFF2-40B4-BE49-F238E27FC236}">
                      <a16:creationId xmlns:a16="http://schemas.microsoft.com/office/drawing/2014/main" id="{BA90053A-FD12-4835-9107-6546F171F5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b="9621"/>
                <a:stretch>
                  <a:fillRect/>
                </a:stretch>
              </p:blipFill>
              <p:spPr>
                <a:xfrm>
                  <a:off x="8613648" y="986872"/>
                  <a:ext cx="3364827" cy="3041092"/>
                </a:xfrm>
                <a:prstGeom prst="rect">
                  <a:avLst/>
                </a:prstGeom>
              </p:spPr>
            </p:pic>
            <p:pic>
              <p:nvPicPr>
                <p:cNvPr id="48" name="Picture 14">
                  <a:extLst>
                    <a:ext uri="{FF2B5EF4-FFF2-40B4-BE49-F238E27FC236}">
                      <a16:creationId xmlns:a16="http://schemas.microsoft.com/office/drawing/2014/main" id="{6CAF851F-9ECE-41B3-B31B-FE378E3BD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b="65531"/>
                <a:stretch>
                  <a:fillRect/>
                </a:stretch>
              </p:blipFill>
              <p:spPr>
                <a:xfrm>
                  <a:off x="8613648" y="0"/>
                  <a:ext cx="3364827" cy="1159807"/>
                </a:xfrm>
                <a:prstGeom prst="rect">
                  <a:avLst/>
                </a:prstGeom>
              </p:spPr>
            </p:pic>
            <p:pic>
              <p:nvPicPr>
                <p:cNvPr id="49" name="Picture 15">
                  <a:extLst>
                    <a:ext uri="{FF2B5EF4-FFF2-40B4-BE49-F238E27FC236}">
                      <a16:creationId xmlns:a16="http://schemas.microsoft.com/office/drawing/2014/main" id="{17C64B00-70FE-4F3D-8FF6-D5CDF8C706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>
                <a:xfrm>
                  <a:off x="11450224" y="3868142"/>
                  <a:ext cx="3364827" cy="3364827"/>
                </a:xfrm>
                <a:prstGeom prst="rect">
                  <a:avLst/>
                </a:prstGeom>
              </p:spPr>
            </p:pic>
            <p:pic>
              <p:nvPicPr>
                <p:cNvPr id="50" name="Picture 16">
                  <a:extLst>
                    <a:ext uri="{FF2B5EF4-FFF2-40B4-BE49-F238E27FC236}">
                      <a16:creationId xmlns:a16="http://schemas.microsoft.com/office/drawing/2014/main" id="{4E135A00-552A-4089-9A82-6A06EBB7D5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b="9621"/>
                <a:stretch>
                  <a:fillRect/>
                </a:stretch>
              </p:blipFill>
              <p:spPr>
                <a:xfrm>
                  <a:off x="11450224" y="986872"/>
                  <a:ext cx="3364827" cy="3041092"/>
                </a:xfrm>
                <a:prstGeom prst="rect">
                  <a:avLst/>
                </a:prstGeom>
              </p:spPr>
            </p:pic>
            <p:pic>
              <p:nvPicPr>
                <p:cNvPr id="51" name="Picture 17">
                  <a:extLst>
                    <a:ext uri="{FF2B5EF4-FFF2-40B4-BE49-F238E27FC236}">
                      <a16:creationId xmlns:a16="http://schemas.microsoft.com/office/drawing/2014/main" id="{ECC3E48A-4E6B-4C49-9471-DB0E0F2ED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b="65531"/>
                <a:stretch>
                  <a:fillRect/>
                </a:stretch>
              </p:blipFill>
              <p:spPr>
                <a:xfrm>
                  <a:off x="11450224" y="0"/>
                  <a:ext cx="3364827" cy="1159807"/>
                </a:xfrm>
                <a:prstGeom prst="rect">
                  <a:avLst/>
                </a:prstGeom>
              </p:spPr>
            </p:pic>
            <p:pic>
              <p:nvPicPr>
                <p:cNvPr id="52" name="Picture 18">
                  <a:extLst>
                    <a:ext uri="{FF2B5EF4-FFF2-40B4-BE49-F238E27FC236}">
                      <a16:creationId xmlns:a16="http://schemas.microsoft.com/office/drawing/2014/main" id="{50448314-1E61-4189-97B5-790FE57F62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>
                <a:xfrm>
                  <a:off x="14340675" y="3868142"/>
                  <a:ext cx="3364827" cy="3364827"/>
                </a:xfrm>
                <a:prstGeom prst="rect">
                  <a:avLst/>
                </a:prstGeom>
              </p:spPr>
            </p:pic>
            <p:pic>
              <p:nvPicPr>
                <p:cNvPr id="53" name="Picture 19">
                  <a:extLst>
                    <a:ext uri="{FF2B5EF4-FFF2-40B4-BE49-F238E27FC236}">
                      <a16:creationId xmlns:a16="http://schemas.microsoft.com/office/drawing/2014/main" id="{450B4FCC-CE2F-4EAF-896C-477C96A8E0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b="9621"/>
                <a:stretch>
                  <a:fillRect/>
                </a:stretch>
              </p:blipFill>
              <p:spPr>
                <a:xfrm>
                  <a:off x="14340675" y="986872"/>
                  <a:ext cx="3364827" cy="3041092"/>
                </a:xfrm>
                <a:prstGeom prst="rect">
                  <a:avLst/>
                </a:prstGeom>
              </p:spPr>
            </p:pic>
            <p:pic>
              <p:nvPicPr>
                <p:cNvPr id="54" name="Picture 20">
                  <a:extLst>
                    <a:ext uri="{FF2B5EF4-FFF2-40B4-BE49-F238E27FC236}">
                      <a16:creationId xmlns:a16="http://schemas.microsoft.com/office/drawing/2014/main" id="{533BCE28-1B42-4300-A531-236ED2C3E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b="65531"/>
                <a:stretch>
                  <a:fillRect/>
                </a:stretch>
              </p:blipFill>
              <p:spPr>
                <a:xfrm>
                  <a:off x="14340675" y="0"/>
                  <a:ext cx="3364827" cy="1159807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B8A39B8-FB67-4B7D-94C1-69DEC9403BD9}"/>
                  </a:ext>
                </a:extLst>
              </p:cNvPr>
              <p:cNvGrpSpPr/>
              <p:nvPr/>
            </p:nvGrpSpPr>
            <p:grpSpPr>
              <a:xfrm>
                <a:off x="6931948" y="2360687"/>
                <a:ext cx="1405955" cy="2919130"/>
                <a:chOff x="8382695" y="1930772"/>
                <a:chExt cx="597160" cy="429873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81B543FB-DFFC-45EA-9ED8-DBA9A6CC989B}"/>
                    </a:ext>
                  </a:extLst>
                </p:cNvPr>
                <p:cNvSpPr/>
                <p:nvPr/>
              </p:nvSpPr>
              <p:spPr>
                <a:xfrm>
                  <a:off x="8382695" y="1930772"/>
                  <a:ext cx="597160" cy="429873"/>
                </a:xfrm>
                <a:prstGeom prst="rect">
                  <a:avLst/>
                </a:prstGeom>
                <a:solidFill>
                  <a:srgbClr val="00B050">
                    <a:alpha val="25882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6E30BD92-30FB-4BE4-8958-D999A324D8AC}"/>
                    </a:ext>
                  </a:extLst>
                </p:cNvPr>
                <p:cNvSpPr/>
                <p:nvPr/>
              </p:nvSpPr>
              <p:spPr>
                <a:xfrm>
                  <a:off x="8382695" y="1930772"/>
                  <a:ext cx="597160" cy="429873"/>
                </a:xfrm>
                <a:prstGeom prst="rect">
                  <a:avLst/>
                </a:prstGeom>
                <a:solidFill>
                  <a:srgbClr val="00B050">
                    <a:alpha val="25882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37776D9F-0736-4D34-9247-8743E28F464D}"/>
                  </a:ext>
                </a:extLst>
              </p:cNvPr>
              <p:cNvGrpSpPr/>
              <p:nvPr/>
            </p:nvGrpSpPr>
            <p:grpSpPr>
              <a:xfrm>
                <a:off x="1020546" y="2360685"/>
                <a:ext cx="3522814" cy="2919132"/>
                <a:chOff x="8382695" y="3226607"/>
                <a:chExt cx="597161" cy="429874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27386A8C-FC5F-4FDD-83A5-9ACD032B4C03}"/>
                    </a:ext>
                  </a:extLst>
                </p:cNvPr>
                <p:cNvSpPr/>
                <p:nvPr/>
              </p:nvSpPr>
              <p:spPr>
                <a:xfrm>
                  <a:off x="8382696" y="3226608"/>
                  <a:ext cx="597160" cy="429873"/>
                </a:xfrm>
                <a:prstGeom prst="rect">
                  <a:avLst/>
                </a:prstGeom>
                <a:solidFill>
                  <a:srgbClr val="FF0000">
                    <a:alpha val="25882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D5E3172C-2229-4EBD-81CA-F887546F5843}"/>
                    </a:ext>
                  </a:extLst>
                </p:cNvPr>
                <p:cNvSpPr/>
                <p:nvPr/>
              </p:nvSpPr>
              <p:spPr>
                <a:xfrm>
                  <a:off x="8382695" y="3226607"/>
                  <a:ext cx="597160" cy="429873"/>
                </a:xfrm>
                <a:prstGeom prst="rect">
                  <a:avLst/>
                </a:prstGeom>
                <a:solidFill>
                  <a:srgbClr val="FF0000">
                    <a:alpha val="25882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D0FEA6B-1396-44EB-9E68-3574C421E5A6}"/>
                  </a:ext>
                </a:extLst>
              </p:cNvPr>
              <p:cNvGrpSpPr/>
              <p:nvPr/>
            </p:nvGrpSpPr>
            <p:grpSpPr>
              <a:xfrm>
                <a:off x="4543360" y="2360692"/>
                <a:ext cx="2390189" cy="2919125"/>
                <a:chOff x="8382695" y="2578689"/>
                <a:chExt cx="597160" cy="429874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029C09AE-2F86-4FAD-82F9-1DF2782E2A6E}"/>
                    </a:ext>
                  </a:extLst>
                </p:cNvPr>
                <p:cNvSpPr/>
                <p:nvPr/>
              </p:nvSpPr>
              <p:spPr>
                <a:xfrm>
                  <a:off x="8382695" y="2578690"/>
                  <a:ext cx="597160" cy="429873"/>
                </a:xfrm>
                <a:prstGeom prst="rect">
                  <a:avLst/>
                </a:prstGeom>
                <a:solidFill>
                  <a:srgbClr val="FFFF00">
                    <a:alpha val="25882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F61ADDB6-47B8-42E8-862D-F71DB4E0436F}"/>
                    </a:ext>
                  </a:extLst>
                </p:cNvPr>
                <p:cNvSpPr/>
                <p:nvPr/>
              </p:nvSpPr>
              <p:spPr>
                <a:xfrm>
                  <a:off x="8382695" y="2578689"/>
                  <a:ext cx="597160" cy="429873"/>
                </a:xfrm>
                <a:prstGeom prst="rect">
                  <a:avLst/>
                </a:prstGeom>
                <a:solidFill>
                  <a:srgbClr val="FFFF00">
                    <a:alpha val="25882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5408C-EF8F-4300-A243-139C152D85D2}"/>
                </a:ext>
              </a:extLst>
            </p:cNvPr>
            <p:cNvCxnSpPr>
              <a:cxnSpLocks/>
            </p:cNvCxnSpPr>
            <p:nvPr/>
          </p:nvCxnSpPr>
          <p:spPr>
            <a:xfrm>
              <a:off x="7930536" y="2244493"/>
              <a:ext cx="2559664" cy="965159"/>
            </a:xfrm>
            <a:prstGeom prst="straightConnector1">
              <a:avLst/>
            </a:prstGeom>
            <a:ln w="76200">
              <a:solidFill>
                <a:srgbClr val="FFFF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C5F094C-7FBA-4EB1-815B-3B0074040B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8025" y="3648349"/>
              <a:ext cx="221351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07C34F0-84C4-4829-A15B-00B1860FDB0D}"/>
                </a:ext>
              </a:extLst>
            </p:cNvPr>
            <p:cNvCxnSpPr>
              <a:cxnSpLocks/>
            </p:cNvCxnSpPr>
            <p:nvPr/>
          </p:nvCxnSpPr>
          <p:spPr>
            <a:xfrm>
              <a:off x="7960780" y="4058001"/>
              <a:ext cx="2420723" cy="373048"/>
            </a:xfrm>
            <a:prstGeom prst="straightConnector1">
              <a:avLst/>
            </a:prstGeom>
            <a:ln w="76200">
              <a:solidFill>
                <a:srgbClr val="FFFF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D2E41F6-012A-40D8-B2C0-C52F2FBA3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1998" y="4655723"/>
              <a:ext cx="2209294" cy="340611"/>
            </a:xfrm>
            <a:prstGeom prst="straightConnector1">
              <a:avLst/>
            </a:prstGeom>
            <a:ln w="76200">
              <a:solidFill>
                <a:srgbClr val="FFFF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3E79EBF-5534-4BCF-A088-A88E37FC643F}"/>
              </a:ext>
            </a:extLst>
          </p:cNvPr>
          <p:cNvCxnSpPr>
            <a:cxnSpLocks/>
          </p:cNvCxnSpPr>
          <p:nvPr/>
        </p:nvCxnSpPr>
        <p:spPr>
          <a:xfrm flipH="1">
            <a:off x="2438400" y="5692324"/>
            <a:ext cx="6874246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0EBE6D-9AD6-46E5-8E3E-C92CCAE871EF}"/>
              </a:ext>
            </a:extLst>
          </p:cNvPr>
          <p:cNvCxnSpPr/>
          <p:nvPr/>
        </p:nvCxnSpPr>
        <p:spPr>
          <a:xfrm>
            <a:off x="7658419" y="5454250"/>
            <a:ext cx="0" cy="5655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B8098F3-2494-4D2F-82F9-C0D574935C77}"/>
              </a:ext>
            </a:extLst>
          </p:cNvPr>
          <p:cNvCxnSpPr/>
          <p:nvPr/>
        </p:nvCxnSpPr>
        <p:spPr>
          <a:xfrm>
            <a:off x="5783937" y="5454250"/>
            <a:ext cx="0" cy="5655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315AB0C-2731-4750-990E-0B940F8CEB94}"/>
              </a:ext>
            </a:extLst>
          </p:cNvPr>
          <p:cNvCxnSpPr/>
          <p:nvPr/>
        </p:nvCxnSpPr>
        <p:spPr>
          <a:xfrm>
            <a:off x="3007141" y="5454250"/>
            <a:ext cx="0" cy="5655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0C71556-5B0E-438B-A96F-862F061A7693}"/>
              </a:ext>
            </a:extLst>
          </p:cNvPr>
          <p:cNvSpPr/>
          <p:nvPr/>
        </p:nvSpPr>
        <p:spPr>
          <a:xfrm>
            <a:off x="8164611" y="5751411"/>
            <a:ext cx="320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A121FDC-D057-4A58-A77F-1D9FD8F4EFF6}"/>
              </a:ext>
            </a:extLst>
          </p:cNvPr>
          <p:cNvSpPr/>
          <p:nvPr/>
        </p:nvSpPr>
        <p:spPr>
          <a:xfrm>
            <a:off x="6654258" y="5733148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5E35435-3C47-48DA-9AE7-3CF7D6041D52}"/>
              </a:ext>
            </a:extLst>
          </p:cNvPr>
          <p:cNvSpPr/>
          <p:nvPr/>
        </p:nvSpPr>
        <p:spPr>
          <a:xfrm>
            <a:off x="4271258" y="575141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016BB6-AAED-47EC-AFE5-822F11B8C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84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48223" y="212443"/>
            <a:ext cx="4245871" cy="9467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2700" r="21503" b="2009"/>
          <a:stretch>
            <a:fillRect/>
          </a:stretch>
        </p:blipFill>
        <p:spPr>
          <a:xfrm rot="10800000">
            <a:off x="-811668" y="-2146008"/>
            <a:ext cx="13003667" cy="1002077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7943"/>
          <a:stretch>
            <a:fillRect/>
          </a:stretch>
        </p:blipFill>
        <p:spPr>
          <a:xfrm>
            <a:off x="8137424" y="-1216187"/>
            <a:ext cx="4030561" cy="875712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-3652704">
            <a:off x="2641781" y="282194"/>
            <a:ext cx="3904735" cy="807214"/>
            <a:chOff x="0" y="0"/>
            <a:chExt cx="1542612" cy="3188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 rot="-3652704">
            <a:off x="-792549" y="6147878"/>
            <a:ext cx="3904735" cy="807214"/>
            <a:chOff x="0" y="0"/>
            <a:chExt cx="1542612" cy="3188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 rot="-3652704">
            <a:off x="-1462798" y="6542918"/>
            <a:ext cx="3904735" cy="630165"/>
            <a:chOff x="0" y="0"/>
            <a:chExt cx="1542612" cy="2489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5" name="Group 15"/>
          <p:cNvGrpSpPr/>
          <p:nvPr/>
        </p:nvGrpSpPr>
        <p:grpSpPr>
          <a:xfrm rot="-3652704">
            <a:off x="3214129" y="42356"/>
            <a:ext cx="3904735" cy="630165"/>
            <a:chOff x="0" y="0"/>
            <a:chExt cx="1542612" cy="24895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 rot="-3652704">
            <a:off x="10116503" y="6001800"/>
            <a:ext cx="3904735" cy="807214"/>
            <a:chOff x="0" y="0"/>
            <a:chExt cx="1542612" cy="31889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2" name="Group 22"/>
          <p:cNvGrpSpPr/>
          <p:nvPr/>
        </p:nvGrpSpPr>
        <p:grpSpPr>
          <a:xfrm rot="-3652704">
            <a:off x="9780001" y="5357234"/>
            <a:ext cx="3904735" cy="630165"/>
            <a:chOff x="0" y="0"/>
            <a:chExt cx="1542612" cy="24895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26" name="Picture 91">
            <a:extLst>
              <a:ext uri="{FF2B5EF4-FFF2-40B4-BE49-F238E27FC236}">
                <a16:creationId xmlns:a16="http://schemas.microsoft.com/office/drawing/2014/main" id="{D959ED42-4BDC-4E6C-B221-F2AC1DE75A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312646" y="46767"/>
            <a:ext cx="2711683" cy="604015"/>
          </a:xfrm>
          <a:prstGeom prst="rect">
            <a:avLst/>
          </a:prstGeom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29F5C92C-EE07-41E7-AC49-30C2D37D10F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7943"/>
          <a:stretch>
            <a:fillRect/>
          </a:stretch>
        </p:blipFill>
        <p:spPr>
          <a:xfrm rot="10800000">
            <a:off x="-751985" y="-430552"/>
            <a:ext cx="4030561" cy="8757125"/>
          </a:xfrm>
          <a:prstGeom prst="rect">
            <a:avLst/>
          </a:prstGeom>
        </p:spPr>
      </p:pic>
      <p:grpSp>
        <p:nvGrpSpPr>
          <p:cNvPr id="28" name="Group 6">
            <a:extLst>
              <a:ext uri="{FF2B5EF4-FFF2-40B4-BE49-F238E27FC236}">
                <a16:creationId xmlns:a16="http://schemas.microsoft.com/office/drawing/2014/main" id="{92BF88F4-3E89-431F-A43B-BC9394F87754}"/>
              </a:ext>
            </a:extLst>
          </p:cNvPr>
          <p:cNvGrpSpPr/>
          <p:nvPr/>
        </p:nvGrpSpPr>
        <p:grpSpPr>
          <a:xfrm rot="14060976">
            <a:off x="6463147" y="7810314"/>
            <a:ext cx="3904735" cy="807214"/>
            <a:chOff x="0" y="0"/>
            <a:chExt cx="1542612" cy="318899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684EB954-D8B7-4251-866C-B65A8A8FE419}"/>
                </a:ext>
              </a:extLst>
            </p:cNvPr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C4BD413C-1ACD-45EA-B38C-757EF0F29A7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31" name="Group 15">
            <a:extLst>
              <a:ext uri="{FF2B5EF4-FFF2-40B4-BE49-F238E27FC236}">
                <a16:creationId xmlns:a16="http://schemas.microsoft.com/office/drawing/2014/main" id="{36C61EEA-7578-4A68-A93D-B6E6F0CB65A4}"/>
              </a:ext>
            </a:extLst>
          </p:cNvPr>
          <p:cNvGrpSpPr/>
          <p:nvPr/>
        </p:nvGrpSpPr>
        <p:grpSpPr>
          <a:xfrm rot="14060976">
            <a:off x="7035495" y="7570476"/>
            <a:ext cx="3904735" cy="630165"/>
            <a:chOff x="0" y="0"/>
            <a:chExt cx="1542612" cy="248954"/>
          </a:xfrm>
        </p:grpSpPr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E3F83E4C-DADF-4706-BDD1-78D5980E1616}"/>
                </a:ext>
              </a:extLst>
            </p:cNvPr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33" name="TextBox 17">
              <a:extLst>
                <a:ext uri="{FF2B5EF4-FFF2-40B4-BE49-F238E27FC236}">
                  <a16:creationId xmlns:a16="http://schemas.microsoft.com/office/drawing/2014/main" id="{6D303DC6-74CD-46BC-97FE-305B327B999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E5FD9DD-8330-44AE-8109-AD0D8D391D3E}"/>
              </a:ext>
            </a:extLst>
          </p:cNvPr>
          <p:cNvSpPr txBox="1"/>
          <p:nvPr/>
        </p:nvSpPr>
        <p:spPr>
          <a:xfrm>
            <a:off x="1642666" y="2821474"/>
            <a:ext cx="8508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Bebas Neue Cyrillic" panose="02000506000000020004" charset="0"/>
                <a:cs typeface="Calibri" panose="020F0502020204030204" pitchFamily="34" charset="0"/>
              </a:rPr>
              <a:t>4.Picking Differences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A3C76D-2B56-43B2-9667-C6FCCBAAA0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02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3B69"/>
            </a:gs>
            <a:gs pos="100000">
              <a:srgbClr val="00599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11">
            <a:extLst>
              <a:ext uri="{FF2B5EF4-FFF2-40B4-BE49-F238E27FC236}">
                <a16:creationId xmlns:a16="http://schemas.microsoft.com/office/drawing/2014/main" id="{09FDDC63-9190-4FC2-8E33-CF1D03A10892}"/>
              </a:ext>
            </a:extLst>
          </p:cNvPr>
          <p:cNvGrpSpPr/>
          <p:nvPr/>
        </p:nvGrpSpPr>
        <p:grpSpPr>
          <a:xfrm>
            <a:off x="3435437" y="1120766"/>
            <a:ext cx="2480047" cy="2687362"/>
            <a:chOff x="0" y="0"/>
            <a:chExt cx="4799154" cy="5504189"/>
          </a:xfrm>
        </p:grpSpPr>
        <p:pic>
          <p:nvPicPr>
            <p:cNvPr id="40" name="Picture 12">
              <a:extLst>
                <a:ext uri="{FF2B5EF4-FFF2-40B4-BE49-F238E27FC236}">
                  <a16:creationId xmlns:a16="http://schemas.microsoft.com/office/drawing/2014/main" id="{D799129F-5302-4F78-B4C1-8B458E74B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309597">
              <a:off x="-292194" y="422489"/>
              <a:ext cx="5383542" cy="4659211"/>
            </a:xfrm>
            <a:prstGeom prst="rect">
              <a:avLst/>
            </a:prstGeom>
          </p:spPr>
        </p:pic>
        <p:pic>
          <p:nvPicPr>
            <p:cNvPr id="41" name="Picture 13">
              <a:extLst>
                <a:ext uri="{FF2B5EF4-FFF2-40B4-BE49-F238E27FC236}">
                  <a16:creationId xmlns:a16="http://schemas.microsoft.com/office/drawing/2014/main" id="{71D9B652-D938-46E7-B23D-A7C09C473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5309597">
              <a:off x="468168" y="1080547"/>
              <a:ext cx="3862819" cy="3343094"/>
            </a:xfrm>
            <a:prstGeom prst="rect">
              <a:avLst/>
            </a:prstGeom>
          </p:spPr>
        </p:pic>
      </p:grpSp>
      <p:pic>
        <p:nvPicPr>
          <p:cNvPr id="106" name="Picture 91">
            <a:extLst>
              <a:ext uri="{FF2B5EF4-FFF2-40B4-BE49-F238E27FC236}">
                <a16:creationId xmlns:a16="http://schemas.microsoft.com/office/drawing/2014/main" id="{01013565-0D2A-4296-A5F8-74CBCAEEED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312646" y="46767"/>
            <a:ext cx="2711683" cy="604015"/>
          </a:xfrm>
          <a:prstGeom prst="rect">
            <a:avLst/>
          </a:prstGeom>
        </p:spPr>
      </p:pic>
      <p:sp>
        <p:nvSpPr>
          <p:cNvPr id="107" name="Title 2">
            <a:extLst>
              <a:ext uri="{FF2B5EF4-FFF2-40B4-BE49-F238E27FC236}">
                <a16:creationId xmlns:a16="http://schemas.microsoft.com/office/drawing/2014/main" id="{88A2330F-827E-4F2C-9EF2-BFC6E1F8E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996" y="13205"/>
            <a:ext cx="8742499" cy="112934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>
                <a:latin typeface="Bebas Neue Cyrillic" panose="02000506000000020004" pitchFamily="2" charset="0"/>
              </a:rPr>
              <a:t>Picking Differences </a:t>
            </a:r>
            <a:r>
              <a:rPr lang="en-US" sz="6600" dirty="0" err="1">
                <a:latin typeface="Bebas Neue Cyrillic" panose="02000506000000020004" pitchFamily="2" charset="0"/>
              </a:rPr>
              <a:t>FEb</a:t>
            </a:r>
            <a:r>
              <a:rPr lang="en-US" sz="6600" dirty="0">
                <a:latin typeface="Bebas Neue Cyrillic" panose="02000506000000020004" pitchFamily="2" charset="0"/>
              </a:rPr>
              <a:t> 22 – FEB 23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83CD5C-B392-42C1-B3C9-043F78B42CF9}"/>
              </a:ext>
            </a:extLst>
          </p:cNvPr>
          <p:cNvGrpSpPr/>
          <p:nvPr/>
        </p:nvGrpSpPr>
        <p:grpSpPr>
          <a:xfrm>
            <a:off x="622332" y="1133564"/>
            <a:ext cx="2484304" cy="2683675"/>
            <a:chOff x="747294" y="568891"/>
            <a:chExt cx="3599366" cy="4128142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4BED7551-B155-48B8-8450-21F89CCACA7F}"/>
                </a:ext>
              </a:extLst>
            </p:cNvPr>
            <p:cNvGrpSpPr/>
            <p:nvPr/>
          </p:nvGrpSpPr>
          <p:grpSpPr>
            <a:xfrm>
              <a:off x="747294" y="568891"/>
              <a:ext cx="3599366" cy="4128142"/>
              <a:chOff x="0" y="0"/>
              <a:chExt cx="4799154" cy="5504189"/>
            </a:xfrm>
          </p:grpSpPr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485FA5F6-090F-449C-A9A9-E06C673ECE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p:blipFill>
            <p:spPr>
              <a:xfrm rot="5309597">
                <a:off x="-292194" y="422489"/>
                <a:ext cx="5383542" cy="4659211"/>
              </a:xfrm>
              <a:prstGeom prst="rect">
                <a:avLst/>
              </a:prstGeom>
            </p:spPr>
          </p:pic>
          <p:pic>
            <p:nvPicPr>
              <p:cNvPr id="7" name="Picture 4">
                <a:extLst>
                  <a:ext uri="{FF2B5EF4-FFF2-40B4-BE49-F238E27FC236}">
                    <a16:creationId xmlns:a16="http://schemas.microsoft.com/office/drawing/2014/main" id="{1D10890B-E755-4A5C-8DCC-BB963D3A5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p:blipFill>
            <p:spPr>
              <a:xfrm rot="5309597">
                <a:off x="468168" y="1080547"/>
                <a:ext cx="3862819" cy="3343094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62D17A-B514-4E7E-A3A9-D2033237B09A}"/>
                </a:ext>
              </a:extLst>
            </p:cNvPr>
            <p:cNvSpPr txBox="1"/>
            <p:nvPr/>
          </p:nvSpPr>
          <p:spPr>
            <a:xfrm flipH="1">
              <a:off x="1257878" y="1454448"/>
              <a:ext cx="2578203" cy="2272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ebas Neue Cyrillic" panose="02000506000000020004" pitchFamily="2" charset="0"/>
                </a:rPr>
                <a:t>Loc type</a:t>
              </a:r>
            </a:p>
            <a:p>
              <a:pPr algn="ctr"/>
              <a:r>
                <a:rPr lang="en-US" sz="28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ebas Neue Cyrillic" panose="02000506000000020004" pitchFamily="2" charset="0"/>
                </a:rPr>
                <a:t>OR/OT/OZ</a:t>
              </a:r>
            </a:p>
            <a:p>
              <a:pPr algn="ctr"/>
              <a:r>
                <a:rPr lang="en-US" sz="44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ebas Neue Cyrillic" panose="02000506000000020004" pitchFamily="2" charset="0"/>
                </a:rPr>
                <a:t>-91.54%</a:t>
              </a:r>
              <a:endParaRPr lang="en-US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 Cyrillic" panose="02000506000000020004" pitchFamily="2" charset="0"/>
              </a:endParaRPr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8210D321-6AB6-4562-8FC4-470461769F2B}"/>
              </a:ext>
            </a:extLst>
          </p:cNvPr>
          <p:cNvGrpSpPr/>
          <p:nvPr/>
        </p:nvGrpSpPr>
        <p:grpSpPr>
          <a:xfrm>
            <a:off x="1881630" y="3119098"/>
            <a:ext cx="2841871" cy="3095537"/>
            <a:chOff x="0" y="0"/>
            <a:chExt cx="4799154" cy="5504189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858C8F87-230C-4EA0-ACE7-57123784D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309597">
              <a:off x="-292194" y="422489"/>
              <a:ext cx="5383542" cy="4659211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44B80D7D-435E-459D-AE59-D7B414F2B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5309597">
              <a:off x="468168" y="1080547"/>
              <a:ext cx="3862819" cy="3343094"/>
            </a:xfrm>
            <a:prstGeom prst="rect">
              <a:avLst/>
            </a:prstGeom>
          </p:spPr>
        </p:pic>
      </p:grpSp>
      <p:grpSp>
        <p:nvGrpSpPr>
          <p:cNvPr id="18" name="Group 8">
            <a:extLst>
              <a:ext uri="{FF2B5EF4-FFF2-40B4-BE49-F238E27FC236}">
                <a16:creationId xmlns:a16="http://schemas.microsoft.com/office/drawing/2014/main" id="{708B2829-8DB9-466F-A768-02B24EBE6364}"/>
              </a:ext>
            </a:extLst>
          </p:cNvPr>
          <p:cNvGrpSpPr/>
          <p:nvPr/>
        </p:nvGrpSpPr>
        <p:grpSpPr>
          <a:xfrm>
            <a:off x="4868344" y="3322265"/>
            <a:ext cx="2500047" cy="2689205"/>
            <a:chOff x="0" y="0"/>
            <a:chExt cx="4799154" cy="5504189"/>
          </a:xfrm>
        </p:grpSpPr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id="{D587422E-67DF-4EBF-8259-3866A3007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309597">
              <a:off x="-292194" y="422489"/>
              <a:ext cx="5383542" cy="4659211"/>
            </a:xfrm>
            <a:prstGeom prst="rect">
              <a:avLst/>
            </a:prstGeom>
          </p:spPr>
        </p:pic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F5DE720C-9982-4A3F-A8BF-601A440EC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 rot="5309597">
              <a:off x="468168" y="1080547"/>
              <a:ext cx="3862819" cy="3343094"/>
            </a:xfrm>
            <a:prstGeom prst="rect">
              <a:avLst/>
            </a:prstGeom>
          </p:spPr>
        </p:pic>
      </p:grpSp>
      <p:grpSp>
        <p:nvGrpSpPr>
          <p:cNvPr id="22" name="Group 2">
            <a:extLst>
              <a:ext uri="{FF2B5EF4-FFF2-40B4-BE49-F238E27FC236}">
                <a16:creationId xmlns:a16="http://schemas.microsoft.com/office/drawing/2014/main" id="{009E0226-26C3-48B2-9568-9BBA2B420FF4}"/>
              </a:ext>
            </a:extLst>
          </p:cNvPr>
          <p:cNvGrpSpPr/>
          <p:nvPr/>
        </p:nvGrpSpPr>
        <p:grpSpPr>
          <a:xfrm>
            <a:off x="6187839" y="1018892"/>
            <a:ext cx="2711334" cy="2989116"/>
            <a:chOff x="0" y="0"/>
            <a:chExt cx="4799154" cy="5504189"/>
          </a:xfrm>
        </p:grpSpPr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73E5D603-D392-4DA5-867B-E542980A5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309597">
              <a:off x="-292194" y="422489"/>
              <a:ext cx="5383542" cy="4659211"/>
            </a:xfrm>
            <a:prstGeom prst="rect">
              <a:avLst/>
            </a:prstGeom>
          </p:spPr>
        </p:pic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E6FBD655-045E-4F00-87DC-F2E5B99B9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309597">
              <a:off x="468168" y="1080547"/>
              <a:ext cx="3862819" cy="3343094"/>
            </a:xfrm>
            <a:prstGeom prst="rect">
              <a:avLst/>
            </a:prstGeom>
          </p:spPr>
        </p:pic>
      </p:grpSp>
      <p:grpSp>
        <p:nvGrpSpPr>
          <p:cNvPr id="26" name="Group 8">
            <a:extLst>
              <a:ext uri="{FF2B5EF4-FFF2-40B4-BE49-F238E27FC236}">
                <a16:creationId xmlns:a16="http://schemas.microsoft.com/office/drawing/2014/main" id="{8911EC9F-0BF5-431B-817B-4184F01F769B}"/>
              </a:ext>
            </a:extLst>
          </p:cNvPr>
          <p:cNvGrpSpPr/>
          <p:nvPr/>
        </p:nvGrpSpPr>
        <p:grpSpPr>
          <a:xfrm>
            <a:off x="7747897" y="3324249"/>
            <a:ext cx="2500047" cy="2689205"/>
            <a:chOff x="0" y="0"/>
            <a:chExt cx="4799154" cy="5504189"/>
          </a:xfrm>
        </p:grpSpPr>
        <p:pic>
          <p:nvPicPr>
            <p:cNvPr id="27" name="Picture 9">
              <a:extLst>
                <a:ext uri="{FF2B5EF4-FFF2-40B4-BE49-F238E27FC236}">
                  <a16:creationId xmlns:a16="http://schemas.microsoft.com/office/drawing/2014/main" id="{4E11F9BC-1D3B-40EB-B574-C3D69DE71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309597">
              <a:off x="-292194" y="422489"/>
              <a:ext cx="5383542" cy="4659211"/>
            </a:xfrm>
            <a:prstGeom prst="rect">
              <a:avLst/>
            </a:prstGeom>
          </p:spPr>
        </p:pic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744B56E0-0DBA-4FCD-AB87-5E3E55BFA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 rot="5309597">
              <a:off x="468168" y="1080547"/>
              <a:ext cx="3862819" cy="3343094"/>
            </a:xfrm>
            <a:prstGeom prst="rect">
              <a:avLst/>
            </a:prstGeom>
          </p:spPr>
        </p:pic>
      </p:grpSp>
      <p:grpSp>
        <p:nvGrpSpPr>
          <p:cNvPr id="29" name="Group 8">
            <a:extLst>
              <a:ext uri="{FF2B5EF4-FFF2-40B4-BE49-F238E27FC236}">
                <a16:creationId xmlns:a16="http://schemas.microsoft.com/office/drawing/2014/main" id="{D198262E-BF3A-479D-8268-F63973535C2F}"/>
              </a:ext>
            </a:extLst>
          </p:cNvPr>
          <p:cNvGrpSpPr/>
          <p:nvPr/>
        </p:nvGrpSpPr>
        <p:grpSpPr>
          <a:xfrm>
            <a:off x="9106827" y="1211772"/>
            <a:ext cx="2500047" cy="2689205"/>
            <a:chOff x="0" y="0"/>
            <a:chExt cx="4799154" cy="5504189"/>
          </a:xfrm>
        </p:grpSpPr>
        <p:pic>
          <p:nvPicPr>
            <p:cNvPr id="30" name="Picture 9">
              <a:extLst>
                <a:ext uri="{FF2B5EF4-FFF2-40B4-BE49-F238E27FC236}">
                  <a16:creationId xmlns:a16="http://schemas.microsoft.com/office/drawing/2014/main" id="{C41FB277-9DC0-405B-A849-852766B47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309597">
              <a:off x="-292194" y="422489"/>
              <a:ext cx="5383542" cy="4659211"/>
            </a:xfrm>
            <a:prstGeom prst="rect">
              <a:avLst/>
            </a:prstGeom>
          </p:spPr>
        </p:pic>
        <p:pic>
          <p:nvPicPr>
            <p:cNvPr id="31" name="Picture 10">
              <a:extLst>
                <a:ext uri="{FF2B5EF4-FFF2-40B4-BE49-F238E27FC236}">
                  <a16:creationId xmlns:a16="http://schemas.microsoft.com/office/drawing/2014/main" id="{B9C09746-16B9-4B41-8C51-417E1D431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 rot="5309597">
              <a:off x="468168" y="1080547"/>
              <a:ext cx="3862819" cy="3343094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6FCF534-0C26-4C19-9756-AE205D657862}"/>
              </a:ext>
            </a:extLst>
          </p:cNvPr>
          <p:cNvSpPr txBox="1"/>
          <p:nvPr/>
        </p:nvSpPr>
        <p:spPr>
          <a:xfrm flipH="1">
            <a:off x="3785714" y="1682088"/>
            <a:ext cx="17794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 Cyrillic" panose="02000506000000020004" pitchFamily="2" charset="0"/>
              </a:rPr>
              <a:t>Loc type</a:t>
            </a:r>
          </a:p>
          <a:p>
            <a:pPr algn="ctr"/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 Cyrillic" panose="02000506000000020004" pitchFamily="2" charset="0"/>
              </a:rPr>
              <a:t>HAZMAT</a:t>
            </a:r>
          </a:p>
          <a:p>
            <a:pPr algn="ctr"/>
            <a:r>
              <a:rPr lang="en-US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 Cyrillic" panose="02000506000000020004" pitchFamily="2" charset="0"/>
              </a:rPr>
              <a:t>97.06%</a:t>
            </a:r>
            <a:endParaRPr lang="en-US" sz="2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ebas Neue Cyrillic" panose="0200050600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D1F89D-641B-4026-A385-0E3634B10DC9}"/>
              </a:ext>
            </a:extLst>
          </p:cNvPr>
          <p:cNvSpPr txBox="1"/>
          <p:nvPr/>
        </p:nvSpPr>
        <p:spPr>
          <a:xfrm flipH="1">
            <a:off x="6619461" y="1713729"/>
            <a:ext cx="17794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 Cyrillic" panose="02000506000000020004" pitchFamily="2" charset="0"/>
              </a:rPr>
              <a:t>Loc type</a:t>
            </a:r>
          </a:p>
          <a:p>
            <a:pPr algn="ctr"/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 Cyrillic" panose="02000506000000020004" pitchFamily="2" charset="0"/>
              </a:rPr>
              <a:t>OVERSTOCK</a:t>
            </a:r>
          </a:p>
          <a:p>
            <a:pPr algn="ctr"/>
            <a:r>
              <a:rPr lang="en-US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 Cyrillic" panose="02000506000000020004" pitchFamily="2" charset="0"/>
              </a:rPr>
              <a:t>-59.96.%</a:t>
            </a:r>
            <a:endParaRPr lang="en-US" sz="2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ebas Neue Cyrillic" panose="0200050600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905292-D372-42F5-BF8C-F4211D08E301}"/>
              </a:ext>
            </a:extLst>
          </p:cNvPr>
          <p:cNvSpPr txBox="1"/>
          <p:nvPr/>
        </p:nvSpPr>
        <p:spPr>
          <a:xfrm flipH="1">
            <a:off x="9236515" y="1775285"/>
            <a:ext cx="224067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 Cyrillic" panose="02000506000000020004" pitchFamily="2" charset="0"/>
              </a:rPr>
              <a:t>Loc type</a:t>
            </a:r>
          </a:p>
          <a:p>
            <a:pPr algn="ctr"/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 Cyrillic" panose="02000506000000020004" pitchFamily="2" charset="0"/>
              </a:rPr>
              <a:t>Picking Increase</a:t>
            </a:r>
          </a:p>
          <a:p>
            <a:pPr algn="ctr"/>
            <a:r>
              <a:rPr lang="en-US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 Cyrillic" panose="02000506000000020004" pitchFamily="2" charset="0"/>
              </a:rPr>
              <a:t>9.47%</a:t>
            </a:r>
            <a:endParaRPr lang="en-US" sz="2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ebas Neue Cyrillic" panose="02000506000000020004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AACB7A-79B4-45E8-8DB9-1A7C2C9223EF}"/>
              </a:ext>
            </a:extLst>
          </p:cNvPr>
          <p:cNvSpPr txBox="1"/>
          <p:nvPr/>
        </p:nvSpPr>
        <p:spPr>
          <a:xfrm flipH="1">
            <a:off x="2389899" y="3894730"/>
            <a:ext cx="17794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 Cyrillic" panose="02000506000000020004" pitchFamily="2" charset="0"/>
              </a:rPr>
              <a:t>Loc type</a:t>
            </a:r>
          </a:p>
          <a:p>
            <a:pPr algn="ctr"/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 Cyrillic" panose="02000506000000020004" pitchFamily="2" charset="0"/>
              </a:rPr>
              <a:t>Floor PICK</a:t>
            </a:r>
          </a:p>
          <a:p>
            <a:pPr algn="ctr"/>
            <a:r>
              <a:rPr lang="en-US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 Cyrillic" panose="02000506000000020004" pitchFamily="2" charset="0"/>
              </a:rPr>
              <a:t>95.24%</a:t>
            </a:r>
            <a:endParaRPr lang="en-US" sz="2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ebas Neue Cyrillic" panose="0200050600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65D894-3B19-4694-88C9-56402C8774D2}"/>
              </a:ext>
            </a:extLst>
          </p:cNvPr>
          <p:cNvSpPr txBox="1"/>
          <p:nvPr/>
        </p:nvSpPr>
        <p:spPr>
          <a:xfrm flipH="1">
            <a:off x="5096529" y="3894730"/>
            <a:ext cx="20436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 Cyrillic" panose="02000506000000020004" pitchFamily="2" charset="0"/>
              </a:rPr>
              <a:t>Loc type</a:t>
            </a:r>
          </a:p>
          <a:p>
            <a:pPr algn="ctr"/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 Cyrillic" panose="02000506000000020004" pitchFamily="2" charset="0"/>
              </a:rPr>
              <a:t>Local Vendors</a:t>
            </a:r>
          </a:p>
          <a:p>
            <a:pPr algn="ctr"/>
            <a:r>
              <a:rPr lang="en-US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 Cyrillic" panose="02000506000000020004" pitchFamily="2" charset="0"/>
              </a:rPr>
              <a:t>36.10%</a:t>
            </a:r>
            <a:endParaRPr lang="en-US" sz="2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ebas Neue Cyrillic" panose="0200050600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70C0FB-2CCA-47F8-AA67-61A3CE010CB1}"/>
              </a:ext>
            </a:extLst>
          </p:cNvPr>
          <p:cNvSpPr txBox="1"/>
          <p:nvPr/>
        </p:nvSpPr>
        <p:spPr>
          <a:xfrm flipH="1">
            <a:off x="8062141" y="3931256"/>
            <a:ext cx="17794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 Cyrillic" panose="02000506000000020004" pitchFamily="2" charset="0"/>
              </a:rPr>
              <a:t>Loc type</a:t>
            </a:r>
          </a:p>
          <a:p>
            <a:pPr algn="ctr"/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 Cyrillic" panose="02000506000000020004" pitchFamily="2" charset="0"/>
              </a:rPr>
              <a:t>Small </a:t>
            </a:r>
            <a:r>
              <a:rPr lang="en-US" sz="28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 Cyrillic" panose="02000506000000020004" pitchFamily="2" charset="0"/>
              </a:rPr>
              <a:t>PArts</a:t>
            </a:r>
            <a:endParaRPr 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ebas Neue Cyrillic" panose="02000506000000020004" pitchFamily="2" charset="0"/>
            </a:endParaRPr>
          </a:p>
          <a:p>
            <a:pPr algn="ctr"/>
            <a:r>
              <a:rPr lang="en-US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 Cyrillic" panose="02000506000000020004" pitchFamily="2" charset="0"/>
              </a:rPr>
              <a:t>16.57%</a:t>
            </a:r>
            <a:endParaRPr lang="en-US" sz="2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ebas Neue Cyrillic" panose="02000506000000020004" pitchFamily="2" charset="0"/>
            </a:endParaRPr>
          </a:p>
        </p:txBody>
      </p:sp>
      <p:pic>
        <p:nvPicPr>
          <p:cNvPr id="51" name="Picture 14">
            <a:extLst>
              <a:ext uri="{FF2B5EF4-FFF2-40B4-BE49-F238E27FC236}">
                <a16:creationId xmlns:a16="http://schemas.microsoft.com/office/drawing/2014/main" id="{FC5D23F8-CD08-47CD-B71D-1117C41498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20403329">
            <a:off x="4952876" y="2812224"/>
            <a:ext cx="953490" cy="494081"/>
          </a:xfrm>
          <a:prstGeom prst="rect">
            <a:avLst/>
          </a:prstGeom>
        </p:spPr>
      </p:pic>
      <p:pic>
        <p:nvPicPr>
          <p:cNvPr id="53" name="Picture 15">
            <a:extLst>
              <a:ext uri="{FF2B5EF4-FFF2-40B4-BE49-F238E27FC236}">
                <a16:creationId xmlns:a16="http://schemas.microsoft.com/office/drawing/2014/main" id="{013870EA-A62D-49BE-B899-38D15417D6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1339875">
            <a:off x="1963544" y="1523617"/>
            <a:ext cx="1073519" cy="556278"/>
          </a:xfrm>
          <a:prstGeom prst="rect">
            <a:avLst/>
          </a:prstGeom>
        </p:spPr>
      </p:pic>
      <p:pic>
        <p:nvPicPr>
          <p:cNvPr id="54" name="Picture 14">
            <a:extLst>
              <a:ext uri="{FF2B5EF4-FFF2-40B4-BE49-F238E27FC236}">
                <a16:creationId xmlns:a16="http://schemas.microsoft.com/office/drawing/2014/main" id="{B8CD71F8-EBB0-41BF-94C0-A6A7E918E3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20403329">
            <a:off x="3493129" y="5063493"/>
            <a:ext cx="953490" cy="494081"/>
          </a:xfrm>
          <a:prstGeom prst="rect">
            <a:avLst/>
          </a:prstGeom>
        </p:spPr>
      </p:pic>
      <p:pic>
        <p:nvPicPr>
          <p:cNvPr id="55" name="Picture 14">
            <a:extLst>
              <a:ext uri="{FF2B5EF4-FFF2-40B4-BE49-F238E27FC236}">
                <a16:creationId xmlns:a16="http://schemas.microsoft.com/office/drawing/2014/main" id="{D7AED355-9646-425D-96B6-45D28FBBDD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20403329">
            <a:off x="10489954" y="2839995"/>
            <a:ext cx="1288930" cy="667900"/>
          </a:xfrm>
          <a:prstGeom prst="rect">
            <a:avLst/>
          </a:prstGeom>
        </p:spPr>
      </p:pic>
      <p:pic>
        <p:nvPicPr>
          <p:cNvPr id="56" name="Picture 14">
            <a:extLst>
              <a:ext uri="{FF2B5EF4-FFF2-40B4-BE49-F238E27FC236}">
                <a16:creationId xmlns:a16="http://schemas.microsoft.com/office/drawing/2014/main" id="{C0629F5B-4942-46FD-951E-50BE890D72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20403329">
            <a:off x="6316436" y="5035403"/>
            <a:ext cx="953490" cy="494081"/>
          </a:xfrm>
          <a:prstGeom prst="rect">
            <a:avLst/>
          </a:prstGeom>
        </p:spPr>
      </p:pic>
      <p:pic>
        <p:nvPicPr>
          <p:cNvPr id="57" name="Picture 14">
            <a:extLst>
              <a:ext uri="{FF2B5EF4-FFF2-40B4-BE49-F238E27FC236}">
                <a16:creationId xmlns:a16="http://schemas.microsoft.com/office/drawing/2014/main" id="{C04AF35F-D6C3-4372-8FAC-6D28CC2A10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20403329">
            <a:off x="9143170" y="5076462"/>
            <a:ext cx="953490" cy="494081"/>
          </a:xfrm>
          <a:prstGeom prst="rect">
            <a:avLst/>
          </a:prstGeom>
        </p:spPr>
      </p:pic>
      <p:pic>
        <p:nvPicPr>
          <p:cNvPr id="58" name="Picture 15">
            <a:extLst>
              <a:ext uri="{FF2B5EF4-FFF2-40B4-BE49-F238E27FC236}">
                <a16:creationId xmlns:a16="http://schemas.microsoft.com/office/drawing/2014/main" id="{EDE06890-8096-4B12-BDB3-57A05D0AE2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1339875">
            <a:off x="7793945" y="1619502"/>
            <a:ext cx="1073519" cy="55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36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33856" y="0"/>
            <a:ext cx="11058144" cy="685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7051" r="7051"/>
          <a:stretch>
            <a:fillRect/>
          </a:stretch>
        </p:blipFill>
        <p:spPr>
          <a:xfrm rot="-3622350">
            <a:off x="-2899708" y="-689561"/>
            <a:ext cx="10490931" cy="68731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7943"/>
          <a:stretch>
            <a:fillRect/>
          </a:stretch>
        </p:blipFill>
        <p:spPr>
          <a:xfrm rot="1781598">
            <a:off x="2857267" y="-142503"/>
            <a:ext cx="3029606" cy="658236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-3652704">
            <a:off x="5228067" y="551485"/>
            <a:ext cx="3904735" cy="807214"/>
            <a:chOff x="0" y="0"/>
            <a:chExt cx="1542612" cy="3188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2835417"/>
            <a:ext cx="4432356" cy="53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76"/>
              </a:lnSpc>
            </a:pPr>
            <a:r>
              <a:rPr lang="en-US" sz="3200" b="1" spc="38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erojas@fastenal.com</a:t>
            </a:r>
            <a:endParaRPr lang="en-US" sz="3200" b="1" spc="38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lnSpc>
                <a:spcPts val="1876"/>
              </a:lnSpc>
            </a:pPr>
            <a:endParaRPr lang="en-US" sz="3200" b="1" spc="38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 rot="-3652704">
            <a:off x="1780374" y="6724666"/>
            <a:ext cx="3904735" cy="807214"/>
            <a:chOff x="0" y="0"/>
            <a:chExt cx="1542612" cy="3188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-3652704">
            <a:off x="1416381" y="6813191"/>
            <a:ext cx="3904735" cy="630165"/>
            <a:chOff x="0" y="0"/>
            <a:chExt cx="1542612" cy="2489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6" name="Group 16"/>
          <p:cNvGrpSpPr/>
          <p:nvPr/>
        </p:nvGrpSpPr>
        <p:grpSpPr>
          <a:xfrm rot="-3652704">
            <a:off x="5380300" y="-462395"/>
            <a:ext cx="3904735" cy="630165"/>
            <a:chOff x="0" y="0"/>
            <a:chExt cx="1542612" cy="24895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5162" y="1654754"/>
            <a:ext cx="7199852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2"/>
              </a:lnSpc>
            </a:pPr>
            <a:r>
              <a:rPr lang="en-US" sz="9991" spc="-589" dirty="0">
                <a:solidFill>
                  <a:srgbClr val="FFFFFF"/>
                </a:solidFill>
                <a:latin typeface="Bebas Neue Cyrillic" panose="020B0604020202020204" charset="0"/>
              </a:rPr>
              <a:t>Eliuth Rojas </a:t>
            </a:r>
          </a:p>
        </p:txBody>
      </p:sp>
      <p:grpSp>
        <p:nvGrpSpPr>
          <p:cNvPr id="20" name="Group 20"/>
          <p:cNvGrpSpPr/>
          <p:nvPr/>
        </p:nvGrpSpPr>
        <p:grpSpPr>
          <a:xfrm rot="-3652704">
            <a:off x="10116503" y="6045692"/>
            <a:ext cx="3904735" cy="807214"/>
            <a:chOff x="0" y="0"/>
            <a:chExt cx="1542612" cy="31889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3" name="Group 23"/>
          <p:cNvGrpSpPr/>
          <p:nvPr/>
        </p:nvGrpSpPr>
        <p:grpSpPr>
          <a:xfrm rot="-3652704">
            <a:off x="9933621" y="5357234"/>
            <a:ext cx="3904735" cy="630165"/>
            <a:chOff x="0" y="0"/>
            <a:chExt cx="1542612" cy="24895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6" name="TextBox 9">
            <a:extLst>
              <a:ext uri="{FF2B5EF4-FFF2-40B4-BE49-F238E27FC236}">
                <a16:creationId xmlns:a16="http://schemas.microsoft.com/office/drawing/2014/main" id="{FBCEADD0-D1A4-41E8-8B51-22B0A26F3BC8}"/>
              </a:ext>
            </a:extLst>
          </p:cNvPr>
          <p:cNvSpPr txBox="1"/>
          <p:nvPr/>
        </p:nvSpPr>
        <p:spPr>
          <a:xfrm>
            <a:off x="-1134864" y="1200228"/>
            <a:ext cx="4432356" cy="53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76"/>
              </a:lnSpc>
            </a:pPr>
            <a:r>
              <a:rPr lang="en-US" sz="3200" b="1" spc="38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 Handling</a:t>
            </a:r>
          </a:p>
          <a:p>
            <a:pPr algn="r">
              <a:lnSpc>
                <a:spcPts val="1876"/>
              </a:lnSpc>
            </a:pPr>
            <a:endParaRPr lang="en-US" sz="3200" b="1" spc="38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B624B2-BACF-4F49-ABBF-7B71E4CE3B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62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4666247" y="0"/>
            <a:ext cx="11058144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48223" y="212443"/>
            <a:ext cx="4245871" cy="9467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2700" r="21503" b="2009"/>
          <a:stretch>
            <a:fillRect/>
          </a:stretch>
        </p:blipFill>
        <p:spPr>
          <a:xfrm rot="7113495">
            <a:off x="2106233" y="-1036452"/>
            <a:ext cx="11956326" cy="1002077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7943"/>
          <a:stretch>
            <a:fillRect/>
          </a:stretch>
        </p:blipFill>
        <p:spPr>
          <a:xfrm rot="-9060774">
            <a:off x="2805849" y="-565153"/>
            <a:ext cx="4030561" cy="875712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-3652704">
            <a:off x="2641781" y="282194"/>
            <a:ext cx="3904735" cy="807214"/>
            <a:chOff x="0" y="0"/>
            <a:chExt cx="1542612" cy="3188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 rot="-3652704">
            <a:off x="-792549" y="6147878"/>
            <a:ext cx="3904735" cy="807214"/>
            <a:chOff x="0" y="0"/>
            <a:chExt cx="1542612" cy="3188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 rot="-3652704">
            <a:off x="-1462798" y="6542918"/>
            <a:ext cx="3904735" cy="630165"/>
            <a:chOff x="0" y="0"/>
            <a:chExt cx="1542612" cy="2489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5" name="Group 15"/>
          <p:cNvGrpSpPr/>
          <p:nvPr/>
        </p:nvGrpSpPr>
        <p:grpSpPr>
          <a:xfrm rot="-3652704">
            <a:off x="3214129" y="42356"/>
            <a:ext cx="3904735" cy="630165"/>
            <a:chOff x="0" y="0"/>
            <a:chExt cx="1542612" cy="24895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487728" y="907006"/>
            <a:ext cx="7769463" cy="1052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92"/>
              </a:lnSpc>
            </a:pPr>
            <a:r>
              <a:rPr lang="en-US" sz="6600" spc="300" dirty="0">
                <a:solidFill>
                  <a:srgbClr val="FFFFFF"/>
                </a:solidFill>
                <a:latin typeface="Bebas Neue Cyrillic"/>
              </a:rPr>
              <a:t>INDEX</a:t>
            </a:r>
            <a:endParaRPr lang="en-US" sz="9991" spc="300" dirty="0">
              <a:solidFill>
                <a:srgbClr val="FFFFFF"/>
              </a:solidFill>
              <a:latin typeface="Bebas Neue Cyrillic"/>
            </a:endParaRPr>
          </a:p>
        </p:txBody>
      </p:sp>
      <p:grpSp>
        <p:nvGrpSpPr>
          <p:cNvPr id="19" name="Group 19"/>
          <p:cNvGrpSpPr/>
          <p:nvPr/>
        </p:nvGrpSpPr>
        <p:grpSpPr>
          <a:xfrm rot="-3652704">
            <a:off x="10116503" y="6001800"/>
            <a:ext cx="3904735" cy="807214"/>
            <a:chOff x="0" y="0"/>
            <a:chExt cx="1542612" cy="31889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2" name="Group 22"/>
          <p:cNvGrpSpPr/>
          <p:nvPr/>
        </p:nvGrpSpPr>
        <p:grpSpPr>
          <a:xfrm rot="-3652704">
            <a:off x="9780001" y="5357234"/>
            <a:ext cx="3904735" cy="630165"/>
            <a:chOff x="0" y="0"/>
            <a:chExt cx="1542612" cy="24895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2AACCC4-CA84-4F3A-97C0-565A128B730B}"/>
              </a:ext>
            </a:extLst>
          </p:cNvPr>
          <p:cNvSpPr txBox="1"/>
          <p:nvPr/>
        </p:nvSpPr>
        <p:spPr>
          <a:xfrm>
            <a:off x="2952742" y="2386318"/>
            <a:ext cx="85084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sz="6000" dirty="0">
                <a:solidFill>
                  <a:srgbClr val="FFFFFF"/>
                </a:solidFill>
                <a:latin typeface="Bebas Neue Cyrillic" panose="02000506000000020004" charset="0"/>
                <a:cs typeface="Calibri" panose="020F0502020204030204" pitchFamily="34" charset="0"/>
              </a:rPr>
              <a:t>Storage Efficiency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6000" dirty="0">
                <a:solidFill>
                  <a:srgbClr val="FFFFFF"/>
                </a:solidFill>
                <a:latin typeface="Bebas Neue Cyrillic" panose="02000506000000020004" charset="0"/>
                <a:cs typeface="Calibri" panose="020F0502020204030204" pitchFamily="34" charset="0"/>
              </a:rPr>
              <a:t>Picking Efficiency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6000" dirty="0">
                <a:solidFill>
                  <a:srgbClr val="FFFFFF"/>
                </a:solidFill>
                <a:latin typeface="Bebas Neue Cyrillic" panose="02000506000000020004" charset="0"/>
                <a:cs typeface="Calibri" panose="020F0502020204030204" pitchFamily="34" charset="0"/>
              </a:rPr>
              <a:t>Layout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6000" dirty="0">
                <a:solidFill>
                  <a:srgbClr val="FFFFFF"/>
                </a:solidFill>
                <a:latin typeface="Bebas Neue Cyrillic" panose="02000506000000020004" charset="0"/>
                <a:cs typeface="Calibri" panose="020F0502020204030204" pitchFamily="34" charset="0"/>
              </a:rPr>
              <a:t>Picking Differences</a:t>
            </a:r>
          </a:p>
        </p:txBody>
      </p:sp>
      <p:pic>
        <p:nvPicPr>
          <p:cNvPr id="26" name="Picture 91">
            <a:extLst>
              <a:ext uri="{FF2B5EF4-FFF2-40B4-BE49-F238E27FC236}">
                <a16:creationId xmlns:a16="http://schemas.microsoft.com/office/drawing/2014/main" id="{D959ED42-4BDC-4E6C-B221-F2AC1DE75AB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312646" y="46767"/>
            <a:ext cx="2711683" cy="6040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EAA64D6-7905-4B88-B476-E15F6F3A0F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48223" y="212443"/>
            <a:ext cx="4245871" cy="9467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2700" r="21503" b="2009"/>
          <a:stretch>
            <a:fillRect/>
          </a:stretch>
        </p:blipFill>
        <p:spPr>
          <a:xfrm rot="10800000">
            <a:off x="-811668" y="-2146008"/>
            <a:ext cx="13003667" cy="1002077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7943"/>
          <a:stretch>
            <a:fillRect/>
          </a:stretch>
        </p:blipFill>
        <p:spPr>
          <a:xfrm>
            <a:off x="8137424" y="-1216187"/>
            <a:ext cx="4030561" cy="875712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-3652704">
            <a:off x="2641781" y="282194"/>
            <a:ext cx="3904735" cy="807214"/>
            <a:chOff x="0" y="0"/>
            <a:chExt cx="1542612" cy="3188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 rot="-3652704">
            <a:off x="-792549" y="6147878"/>
            <a:ext cx="3904735" cy="807214"/>
            <a:chOff x="0" y="0"/>
            <a:chExt cx="1542612" cy="3188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 rot="-3652704">
            <a:off x="-1462798" y="6542918"/>
            <a:ext cx="3904735" cy="630165"/>
            <a:chOff x="0" y="0"/>
            <a:chExt cx="1542612" cy="2489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5" name="Group 15"/>
          <p:cNvGrpSpPr/>
          <p:nvPr/>
        </p:nvGrpSpPr>
        <p:grpSpPr>
          <a:xfrm rot="-3652704">
            <a:off x="3214129" y="42356"/>
            <a:ext cx="3904735" cy="630165"/>
            <a:chOff x="0" y="0"/>
            <a:chExt cx="1542612" cy="24895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 rot="-3652704">
            <a:off x="10116503" y="6001800"/>
            <a:ext cx="3904735" cy="807214"/>
            <a:chOff x="0" y="0"/>
            <a:chExt cx="1542612" cy="31889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2" name="Group 22"/>
          <p:cNvGrpSpPr/>
          <p:nvPr/>
        </p:nvGrpSpPr>
        <p:grpSpPr>
          <a:xfrm rot="-3652704">
            <a:off x="9780001" y="5357234"/>
            <a:ext cx="3904735" cy="630165"/>
            <a:chOff x="0" y="0"/>
            <a:chExt cx="1542612" cy="24895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2AACCC4-CA84-4F3A-97C0-565A128B730B}"/>
              </a:ext>
            </a:extLst>
          </p:cNvPr>
          <p:cNvSpPr txBox="1"/>
          <p:nvPr/>
        </p:nvSpPr>
        <p:spPr>
          <a:xfrm>
            <a:off x="1576471" y="2624572"/>
            <a:ext cx="8508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sz="8000" dirty="0">
                <a:solidFill>
                  <a:srgbClr val="FFFFFF"/>
                </a:solidFill>
                <a:latin typeface="Bebas Neue Cyrillic" panose="02000506000000020004" charset="0"/>
                <a:cs typeface="Calibri" panose="020F0502020204030204" pitchFamily="34" charset="0"/>
              </a:rPr>
              <a:t>Storage Efficiency</a:t>
            </a:r>
          </a:p>
        </p:txBody>
      </p:sp>
      <p:pic>
        <p:nvPicPr>
          <p:cNvPr id="26" name="Picture 91">
            <a:extLst>
              <a:ext uri="{FF2B5EF4-FFF2-40B4-BE49-F238E27FC236}">
                <a16:creationId xmlns:a16="http://schemas.microsoft.com/office/drawing/2014/main" id="{D959ED42-4BDC-4E6C-B221-F2AC1DE75A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312646" y="46767"/>
            <a:ext cx="2711683" cy="604015"/>
          </a:xfrm>
          <a:prstGeom prst="rect">
            <a:avLst/>
          </a:prstGeom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29F5C92C-EE07-41E7-AC49-30C2D37D10F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7943"/>
          <a:stretch>
            <a:fillRect/>
          </a:stretch>
        </p:blipFill>
        <p:spPr>
          <a:xfrm rot="10800000">
            <a:off x="-751985" y="-430552"/>
            <a:ext cx="4030561" cy="8757125"/>
          </a:xfrm>
          <a:prstGeom prst="rect">
            <a:avLst/>
          </a:prstGeom>
        </p:spPr>
      </p:pic>
      <p:grpSp>
        <p:nvGrpSpPr>
          <p:cNvPr id="28" name="Group 6">
            <a:extLst>
              <a:ext uri="{FF2B5EF4-FFF2-40B4-BE49-F238E27FC236}">
                <a16:creationId xmlns:a16="http://schemas.microsoft.com/office/drawing/2014/main" id="{92BF88F4-3E89-431F-A43B-BC9394F87754}"/>
              </a:ext>
            </a:extLst>
          </p:cNvPr>
          <p:cNvGrpSpPr/>
          <p:nvPr/>
        </p:nvGrpSpPr>
        <p:grpSpPr>
          <a:xfrm rot="14060976">
            <a:off x="6463147" y="7810314"/>
            <a:ext cx="3904735" cy="807214"/>
            <a:chOff x="0" y="0"/>
            <a:chExt cx="1542612" cy="318899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684EB954-D8B7-4251-866C-B65A8A8FE419}"/>
                </a:ext>
              </a:extLst>
            </p:cNvPr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C4BD413C-1ACD-45EA-B38C-757EF0F29A7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31" name="Group 15">
            <a:extLst>
              <a:ext uri="{FF2B5EF4-FFF2-40B4-BE49-F238E27FC236}">
                <a16:creationId xmlns:a16="http://schemas.microsoft.com/office/drawing/2014/main" id="{36C61EEA-7578-4A68-A93D-B6E6F0CB65A4}"/>
              </a:ext>
            </a:extLst>
          </p:cNvPr>
          <p:cNvGrpSpPr/>
          <p:nvPr/>
        </p:nvGrpSpPr>
        <p:grpSpPr>
          <a:xfrm rot="14060976">
            <a:off x="7035495" y="7570476"/>
            <a:ext cx="3904735" cy="630165"/>
            <a:chOff x="0" y="0"/>
            <a:chExt cx="1542612" cy="248954"/>
          </a:xfrm>
        </p:grpSpPr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E3F83E4C-DADF-4706-BDD1-78D5980E1616}"/>
                </a:ext>
              </a:extLst>
            </p:cNvPr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33" name="TextBox 17">
              <a:extLst>
                <a:ext uri="{FF2B5EF4-FFF2-40B4-BE49-F238E27FC236}">
                  <a16:creationId xmlns:a16="http://schemas.microsoft.com/office/drawing/2014/main" id="{6D303DC6-74CD-46BC-97FE-305B327B999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B4F6F51-55C5-4654-ABD2-4797227EDF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55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003B69"/>
            </a:gs>
            <a:gs pos="100000">
              <a:srgbClr val="00599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73D39CCD-DE70-429B-87AE-35AADFCA8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7817" y="-20568"/>
            <a:ext cx="7172132" cy="116986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Bebas Neue Cyrillic" panose="02000506000000020004" charset="0"/>
              </a:rPr>
              <a:t>Storage Capacity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B93747-7E07-4CE5-BE04-B462391F3B43}"/>
              </a:ext>
            </a:extLst>
          </p:cNvPr>
          <p:cNvSpPr/>
          <p:nvPr/>
        </p:nvSpPr>
        <p:spPr>
          <a:xfrm>
            <a:off x="6058769" y="5394915"/>
            <a:ext cx="5065553" cy="13266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ebas Neue Cyrillic" panose="02000506000000020004" charset="0"/>
              </a:rPr>
              <a:t>Total storage volume</a:t>
            </a:r>
          </a:p>
          <a:p>
            <a:pPr algn="ctr"/>
            <a:r>
              <a:rPr lang="en-US" sz="6000" b="1" dirty="0">
                <a:latin typeface="Bebas Neue Cyrillic" panose="02000506000000020004" charset="0"/>
              </a:rPr>
              <a:t>116,433 ft</a:t>
            </a:r>
            <a:r>
              <a:rPr lang="en-US" sz="6000" b="1" baseline="30000" dirty="0">
                <a:latin typeface="Bebas Neue Cyrillic" panose="02000506000000020004" charset="0"/>
              </a:rPr>
              <a:t>3</a:t>
            </a:r>
          </a:p>
        </p:txBody>
      </p:sp>
      <p:pic>
        <p:nvPicPr>
          <p:cNvPr id="8" name="Picture 91">
            <a:extLst>
              <a:ext uri="{FF2B5EF4-FFF2-40B4-BE49-F238E27FC236}">
                <a16:creationId xmlns:a16="http://schemas.microsoft.com/office/drawing/2014/main" id="{41BA3689-2DE9-43E4-89C2-6B08024D2A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12646" y="46767"/>
            <a:ext cx="2711683" cy="604015"/>
          </a:xfrm>
          <a:prstGeom prst="rect">
            <a:avLst/>
          </a:prstGeom>
        </p:spPr>
      </p:pic>
      <p:grpSp>
        <p:nvGrpSpPr>
          <p:cNvPr id="19" name="Group 25">
            <a:extLst>
              <a:ext uri="{FF2B5EF4-FFF2-40B4-BE49-F238E27FC236}">
                <a16:creationId xmlns:a16="http://schemas.microsoft.com/office/drawing/2014/main" id="{554AD4DD-B495-4684-8B0E-F714007E4310}"/>
              </a:ext>
            </a:extLst>
          </p:cNvPr>
          <p:cNvGrpSpPr/>
          <p:nvPr/>
        </p:nvGrpSpPr>
        <p:grpSpPr>
          <a:xfrm>
            <a:off x="6473645" y="1400209"/>
            <a:ext cx="4247882" cy="3866138"/>
            <a:chOff x="3434807" y="0"/>
            <a:chExt cx="10855110" cy="10528186"/>
          </a:xfrm>
        </p:grpSpPr>
        <p:grpSp>
          <p:nvGrpSpPr>
            <p:cNvPr id="23" name="Group 29">
              <a:extLst>
                <a:ext uri="{FF2B5EF4-FFF2-40B4-BE49-F238E27FC236}">
                  <a16:creationId xmlns:a16="http://schemas.microsoft.com/office/drawing/2014/main" id="{8BC0BEF8-6820-4664-A6A2-A9091C1EB3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34807" y="0"/>
              <a:ext cx="10855110" cy="10528186"/>
              <a:chOff x="-61691" y="0"/>
              <a:chExt cx="2680274" cy="2599552"/>
            </a:xfrm>
          </p:grpSpPr>
          <p:sp>
            <p:nvSpPr>
              <p:cNvPr id="24" name="Freeform 30">
                <a:extLst>
                  <a:ext uri="{FF2B5EF4-FFF2-40B4-BE49-F238E27FC236}">
                    <a16:creationId xmlns:a16="http://schemas.microsoft.com/office/drawing/2014/main" id="{00116A6E-BAED-4D7B-A86A-49CC585A3A79}"/>
                  </a:ext>
                </a:extLst>
              </p:cNvPr>
              <p:cNvSpPr/>
              <p:nvPr/>
            </p:nvSpPr>
            <p:spPr>
              <a:xfrm>
                <a:off x="1069297" y="0"/>
                <a:ext cx="1549286" cy="2599552"/>
              </a:xfrm>
              <a:custGeom>
                <a:avLst/>
                <a:gdLst/>
                <a:ahLst/>
                <a:cxnLst/>
                <a:rect l="l" t="t" r="r" b="b"/>
                <a:pathLst>
                  <a:path w="1549286" h="2599552">
                    <a:moveTo>
                      <a:pt x="200703" y="0"/>
                    </a:moveTo>
                    <a:cubicBezTo>
                      <a:pt x="678519" y="0"/>
                      <a:pt x="1115898" y="268189"/>
                      <a:pt x="1332592" y="694043"/>
                    </a:cubicBezTo>
                    <a:cubicBezTo>
                      <a:pt x="1549286" y="1119897"/>
                      <a:pt x="1508618" y="1631338"/>
                      <a:pt x="1227348" y="2017596"/>
                    </a:cubicBezTo>
                    <a:cubicBezTo>
                      <a:pt x="946077" y="2403854"/>
                      <a:pt x="471812" y="2599552"/>
                      <a:pt x="0" y="2524041"/>
                    </a:cubicBezTo>
                    <a:lnTo>
                      <a:pt x="200703" y="1270000"/>
                    </a:lnTo>
                    <a:close/>
                  </a:path>
                </a:pathLst>
              </a:custGeom>
              <a:solidFill>
                <a:srgbClr val="003B69"/>
              </a:solidFill>
              <a:ln w="22225">
                <a:solidFill>
                  <a:schemeClr val="bg1"/>
                </a:solidFill>
              </a:ln>
            </p:spPr>
          </p:sp>
          <p:sp>
            <p:nvSpPr>
              <p:cNvPr id="25" name="Freeform 31">
                <a:extLst>
                  <a:ext uri="{FF2B5EF4-FFF2-40B4-BE49-F238E27FC236}">
                    <a16:creationId xmlns:a16="http://schemas.microsoft.com/office/drawing/2014/main" id="{0D2AB618-86C4-43E3-A070-101FCA2D1E44}"/>
                  </a:ext>
                </a:extLst>
              </p:cNvPr>
              <p:cNvSpPr/>
              <p:nvPr/>
            </p:nvSpPr>
            <p:spPr>
              <a:xfrm>
                <a:off x="36486" y="1270000"/>
                <a:ext cx="1233514" cy="1262505"/>
              </a:xfrm>
              <a:custGeom>
                <a:avLst/>
                <a:gdLst/>
                <a:ahLst/>
                <a:cxnLst/>
                <a:rect l="l" t="t" r="r" b="b"/>
                <a:pathLst>
                  <a:path w="1233514" h="1262505">
                    <a:moveTo>
                      <a:pt x="1095738" y="1262505"/>
                    </a:moveTo>
                    <a:cubicBezTo>
                      <a:pt x="564944" y="1204579"/>
                      <a:pt x="127067" y="820837"/>
                      <a:pt x="0" y="302232"/>
                    </a:cubicBezTo>
                    <a:lnTo>
                      <a:pt x="1233514" y="0"/>
                    </a:lnTo>
                    <a:close/>
                  </a:path>
                </a:pathLst>
              </a:custGeom>
              <a:solidFill>
                <a:srgbClr val="00599C"/>
              </a:solidFill>
              <a:ln w="22225">
                <a:solidFill>
                  <a:schemeClr val="bg1"/>
                </a:solidFill>
              </a:ln>
            </p:spPr>
          </p:sp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DD605B4E-4752-4320-9488-232BEAFEE78F}"/>
                  </a:ext>
                </a:extLst>
              </p:cNvPr>
              <p:cNvSpPr/>
              <p:nvPr/>
            </p:nvSpPr>
            <p:spPr>
              <a:xfrm>
                <a:off x="-61691" y="0"/>
                <a:ext cx="1331691" cy="1633504"/>
              </a:xfrm>
              <a:custGeom>
                <a:avLst/>
                <a:gdLst/>
                <a:ahLst/>
                <a:cxnLst/>
                <a:rect l="l" t="t" r="r" b="b"/>
                <a:pathLst>
                  <a:path w="1331691" h="1633504">
                    <a:moveTo>
                      <a:pt x="114824" y="1633504"/>
                    </a:moveTo>
                    <a:cubicBezTo>
                      <a:pt x="0" y="1249118"/>
                      <a:pt x="73543" y="833079"/>
                      <a:pt x="313186" y="511351"/>
                    </a:cubicBezTo>
                    <a:cubicBezTo>
                      <a:pt x="552829" y="189624"/>
                      <a:pt x="930394" y="40"/>
                      <a:pt x="1331564" y="0"/>
                    </a:cubicBezTo>
                    <a:lnTo>
                      <a:pt x="1331691" y="1270000"/>
                    </a:lnTo>
                    <a:close/>
                  </a:path>
                </a:pathLst>
              </a:custGeom>
              <a:solidFill>
                <a:srgbClr val="47AAE7"/>
              </a:solidFill>
              <a:ln w="22225">
                <a:solidFill>
                  <a:schemeClr val="bg1"/>
                </a:solidFill>
              </a:ln>
            </p:spPr>
          </p:sp>
        </p:grpSp>
        <p:sp>
          <p:nvSpPr>
            <p:cNvPr id="20" name="TextBox 26">
              <a:extLst>
                <a:ext uri="{FF2B5EF4-FFF2-40B4-BE49-F238E27FC236}">
                  <a16:creationId xmlns:a16="http://schemas.microsoft.com/office/drawing/2014/main" id="{56A6F3C3-35E3-4856-AA52-4F4E7A08B302}"/>
                </a:ext>
              </a:extLst>
            </p:cNvPr>
            <p:cNvSpPr txBox="1"/>
            <p:nvPr/>
          </p:nvSpPr>
          <p:spPr>
            <a:xfrm>
              <a:off x="8270568" y="4347558"/>
              <a:ext cx="6019347" cy="17237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800" u="none" dirty="0">
                  <a:solidFill>
                    <a:srgbClr val="FFFFFF"/>
                  </a:solidFill>
                  <a:latin typeface="Bebas Neue Cyrillic" panose="02000506000000020004" charset="0"/>
                </a:rPr>
                <a:t>FASTENERS</a:t>
              </a:r>
            </a:p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800" b="1" u="none" dirty="0">
                  <a:solidFill>
                    <a:srgbClr val="FFFFFF"/>
                  </a:solidFill>
                  <a:latin typeface="Bebas Neue Cyrillic" panose="02000506000000020004" charset="0"/>
                </a:rPr>
                <a:t>52%</a:t>
              </a:r>
            </a:p>
          </p:txBody>
        </p: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1F676755-E99B-426A-A634-6DD0808CBCB1}"/>
                </a:ext>
              </a:extLst>
            </p:cNvPr>
            <p:cNvSpPr txBox="1"/>
            <p:nvPr/>
          </p:nvSpPr>
          <p:spPr>
            <a:xfrm>
              <a:off x="4804260" y="1779873"/>
              <a:ext cx="4018955" cy="2618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800" u="none" dirty="0">
                  <a:solidFill>
                    <a:srgbClr val="FFFFFF"/>
                  </a:solidFill>
                  <a:latin typeface="Bebas Neue Cyrillic" panose="02000506000000020004" charset="0"/>
                </a:rPr>
                <a:t>OTHER CATEGORIES</a:t>
              </a:r>
            </a:p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FFFFFF"/>
                  </a:solidFill>
                  <a:latin typeface="Bebas Neue Cyrillic" panose="02000506000000020004" charset="0"/>
                </a:rPr>
                <a:t>30</a:t>
              </a:r>
              <a:r>
                <a:rPr lang="en-US" sz="2800" b="1" u="none" dirty="0">
                  <a:solidFill>
                    <a:srgbClr val="FFFFFF"/>
                  </a:solidFill>
                  <a:latin typeface="Bebas Neue Cyrillic" panose="02000506000000020004" charset="0"/>
                </a:rPr>
                <a:t>%</a:t>
              </a:r>
            </a:p>
          </p:txBody>
        </p:sp>
        <p:sp>
          <p:nvSpPr>
            <p:cNvPr id="22" name="TextBox 28">
              <a:extLst>
                <a:ext uri="{FF2B5EF4-FFF2-40B4-BE49-F238E27FC236}">
                  <a16:creationId xmlns:a16="http://schemas.microsoft.com/office/drawing/2014/main" id="{7CF31A35-3811-4AA9-85FA-5CD9138E6E5B}"/>
                </a:ext>
              </a:extLst>
            </p:cNvPr>
            <p:cNvSpPr txBox="1"/>
            <p:nvPr/>
          </p:nvSpPr>
          <p:spPr>
            <a:xfrm>
              <a:off x="5108493" y="6042481"/>
              <a:ext cx="3726506" cy="17237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800" u="none" dirty="0">
                  <a:solidFill>
                    <a:srgbClr val="FFFFFF"/>
                  </a:solidFill>
                  <a:latin typeface="Bebas Neue Cyrillic" panose="02000506000000020004" charset="0"/>
                </a:rPr>
                <a:t>SAFETY SUPPLIES</a:t>
              </a:r>
            </a:p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800" b="1" u="none" dirty="0">
                  <a:solidFill>
                    <a:srgbClr val="FFFFFF"/>
                  </a:solidFill>
                  <a:latin typeface="Bebas Neue Cyrillic" panose="02000506000000020004" charset="0"/>
                </a:rPr>
                <a:t>18%</a:t>
              </a:r>
            </a:p>
          </p:txBody>
        </p:sp>
      </p:grpSp>
      <p:grpSp>
        <p:nvGrpSpPr>
          <p:cNvPr id="99" name="Group 2">
            <a:extLst>
              <a:ext uri="{FF2B5EF4-FFF2-40B4-BE49-F238E27FC236}">
                <a16:creationId xmlns:a16="http://schemas.microsoft.com/office/drawing/2014/main" id="{877B94F2-1692-4E9D-A9B8-B85CE0149D05}"/>
              </a:ext>
            </a:extLst>
          </p:cNvPr>
          <p:cNvGrpSpPr/>
          <p:nvPr/>
        </p:nvGrpSpPr>
        <p:grpSpPr>
          <a:xfrm>
            <a:off x="804276" y="1250610"/>
            <a:ext cx="4578647" cy="5354952"/>
            <a:chOff x="0" y="22457"/>
            <a:chExt cx="9741674" cy="12345711"/>
          </a:xfrm>
        </p:grpSpPr>
        <p:grpSp>
          <p:nvGrpSpPr>
            <p:cNvPr id="100" name="Group 3">
              <a:extLst>
                <a:ext uri="{FF2B5EF4-FFF2-40B4-BE49-F238E27FC236}">
                  <a16:creationId xmlns:a16="http://schemas.microsoft.com/office/drawing/2014/main" id="{AB98D4D8-AAEF-4378-B7E6-4EE0B915FA75}"/>
                </a:ext>
              </a:extLst>
            </p:cNvPr>
            <p:cNvGrpSpPr/>
            <p:nvPr/>
          </p:nvGrpSpPr>
          <p:grpSpPr>
            <a:xfrm rot="-10800000">
              <a:off x="1344260" y="1988517"/>
              <a:ext cx="6512191" cy="1531594"/>
              <a:chOff x="0" y="0"/>
              <a:chExt cx="2916394" cy="685903"/>
            </a:xfrm>
          </p:grpSpPr>
          <p:sp>
            <p:nvSpPr>
              <p:cNvPr id="172" name="Freeform 4">
                <a:extLst>
                  <a:ext uri="{FF2B5EF4-FFF2-40B4-BE49-F238E27FC236}">
                    <a16:creationId xmlns:a16="http://schemas.microsoft.com/office/drawing/2014/main" id="{DD9566CD-8201-41AC-802E-898682049FAC}"/>
                  </a:ext>
                </a:extLst>
              </p:cNvPr>
              <p:cNvSpPr/>
              <p:nvPr/>
            </p:nvSpPr>
            <p:spPr>
              <a:xfrm>
                <a:off x="10160" y="16510"/>
                <a:ext cx="2893534" cy="657963"/>
              </a:xfrm>
              <a:custGeom>
                <a:avLst/>
                <a:gdLst/>
                <a:ahLst/>
                <a:cxnLst/>
                <a:rect l="l" t="t" r="r" b="b"/>
                <a:pathLst>
                  <a:path w="2893534" h="657963">
                    <a:moveTo>
                      <a:pt x="2893534" y="657963"/>
                    </a:moveTo>
                    <a:lnTo>
                      <a:pt x="0" y="650343"/>
                    </a:lnTo>
                    <a:lnTo>
                      <a:pt x="0" y="241426"/>
                    </a:lnTo>
                    <a:lnTo>
                      <a:pt x="17780" y="19050"/>
                    </a:lnTo>
                    <a:lnTo>
                      <a:pt x="1440769" y="0"/>
                    </a:lnTo>
                    <a:lnTo>
                      <a:pt x="2874484" y="5080"/>
                    </a:lnTo>
                    <a:close/>
                  </a:path>
                </a:pathLst>
              </a:custGeom>
              <a:solidFill>
                <a:srgbClr val="003B69"/>
              </a:solidFill>
            </p:spPr>
          </p:sp>
          <p:sp>
            <p:nvSpPr>
              <p:cNvPr id="173" name="Freeform 5">
                <a:extLst>
                  <a:ext uri="{FF2B5EF4-FFF2-40B4-BE49-F238E27FC236}">
                    <a16:creationId xmlns:a16="http://schemas.microsoft.com/office/drawing/2014/main" id="{B3A67241-6ABA-4A7E-8492-9553ABC2918A}"/>
                  </a:ext>
                </a:extLst>
              </p:cNvPr>
              <p:cNvSpPr/>
              <p:nvPr/>
            </p:nvSpPr>
            <p:spPr>
              <a:xfrm>
                <a:off x="-3810" y="0"/>
                <a:ext cx="2922744" cy="684633"/>
              </a:xfrm>
              <a:custGeom>
                <a:avLst/>
                <a:gdLst/>
                <a:ahLst/>
                <a:cxnLst/>
                <a:rect l="l" t="t" r="r" b="b"/>
                <a:pathLst>
                  <a:path w="2922744" h="684633">
                    <a:moveTo>
                      <a:pt x="2888454" y="21590"/>
                    </a:moveTo>
                    <a:cubicBezTo>
                      <a:pt x="2889725" y="34290"/>
                      <a:pt x="2889725" y="44450"/>
                      <a:pt x="2890994" y="54610"/>
                    </a:cubicBezTo>
                    <a:cubicBezTo>
                      <a:pt x="2893535" y="72985"/>
                      <a:pt x="2894804" y="85493"/>
                      <a:pt x="2897344" y="97555"/>
                    </a:cubicBezTo>
                    <a:cubicBezTo>
                      <a:pt x="2897344" y="114978"/>
                      <a:pt x="2910044" y="458523"/>
                      <a:pt x="2916394" y="475946"/>
                    </a:cubicBezTo>
                    <a:cubicBezTo>
                      <a:pt x="2922744" y="502304"/>
                      <a:pt x="2918935" y="529108"/>
                      <a:pt x="2918935" y="555466"/>
                    </a:cubicBezTo>
                    <a:cubicBezTo>
                      <a:pt x="2918935" y="578696"/>
                      <a:pt x="2920204" y="600140"/>
                      <a:pt x="2921475" y="623673"/>
                    </a:cubicBezTo>
                    <a:cubicBezTo>
                      <a:pt x="2921475" y="645263"/>
                      <a:pt x="2921475" y="659233"/>
                      <a:pt x="2921475" y="683363"/>
                    </a:cubicBezTo>
                    <a:cubicBezTo>
                      <a:pt x="2898615" y="683363"/>
                      <a:pt x="2878294" y="684633"/>
                      <a:pt x="2854056" y="683363"/>
                    </a:cubicBezTo>
                    <a:cubicBezTo>
                      <a:pt x="2709222" y="678283"/>
                      <a:pt x="2562160" y="684633"/>
                      <a:pt x="2417326" y="679553"/>
                    </a:cubicBezTo>
                    <a:cubicBezTo>
                      <a:pt x="2330426" y="675743"/>
                      <a:pt x="2245754" y="678283"/>
                      <a:pt x="2158854" y="675743"/>
                    </a:cubicBezTo>
                    <a:cubicBezTo>
                      <a:pt x="2118746" y="674473"/>
                      <a:pt x="2078638" y="673203"/>
                      <a:pt x="2038530" y="671933"/>
                    </a:cubicBezTo>
                    <a:cubicBezTo>
                      <a:pt x="2014020" y="671933"/>
                      <a:pt x="1991738" y="673203"/>
                      <a:pt x="1967227" y="673203"/>
                    </a:cubicBezTo>
                    <a:cubicBezTo>
                      <a:pt x="1904838" y="671933"/>
                      <a:pt x="1733265" y="673203"/>
                      <a:pt x="1670875" y="671933"/>
                    </a:cubicBezTo>
                    <a:cubicBezTo>
                      <a:pt x="1626311" y="670663"/>
                      <a:pt x="735027" y="679553"/>
                      <a:pt x="690462" y="678283"/>
                    </a:cubicBezTo>
                    <a:cubicBezTo>
                      <a:pt x="679321" y="678283"/>
                      <a:pt x="665952" y="679553"/>
                      <a:pt x="654811" y="679553"/>
                    </a:cubicBezTo>
                    <a:cubicBezTo>
                      <a:pt x="628072" y="679553"/>
                      <a:pt x="603562" y="680823"/>
                      <a:pt x="576824" y="680823"/>
                    </a:cubicBezTo>
                    <a:cubicBezTo>
                      <a:pt x="509977" y="680823"/>
                      <a:pt x="445359" y="679553"/>
                      <a:pt x="378513" y="678283"/>
                    </a:cubicBezTo>
                    <a:cubicBezTo>
                      <a:pt x="338405" y="677013"/>
                      <a:pt x="298297" y="675743"/>
                      <a:pt x="260418" y="674473"/>
                    </a:cubicBezTo>
                    <a:cubicBezTo>
                      <a:pt x="189115" y="673203"/>
                      <a:pt x="117812" y="671933"/>
                      <a:pt x="48260" y="671933"/>
                    </a:cubicBezTo>
                    <a:cubicBezTo>
                      <a:pt x="38100" y="671933"/>
                      <a:pt x="29210" y="671933"/>
                      <a:pt x="19050" y="670663"/>
                    </a:cubicBezTo>
                    <a:cubicBezTo>
                      <a:pt x="10160" y="669393"/>
                      <a:pt x="5080" y="663043"/>
                      <a:pt x="7620" y="654153"/>
                    </a:cubicBezTo>
                    <a:cubicBezTo>
                      <a:pt x="16510" y="622477"/>
                      <a:pt x="12700" y="611309"/>
                      <a:pt x="11430" y="599693"/>
                    </a:cubicBezTo>
                    <a:cubicBezTo>
                      <a:pt x="10160" y="576016"/>
                      <a:pt x="6350" y="552785"/>
                      <a:pt x="7620" y="529108"/>
                    </a:cubicBezTo>
                    <a:cubicBezTo>
                      <a:pt x="5080" y="499623"/>
                      <a:pt x="0" y="134635"/>
                      <a:pt x="7620" y="104703"/>
                    </a:cubicBezTo>
                    <a:cubicBezTo>
                      <a:pt x="8890" y="98896"/>
                      <a:pt x="7620" y="92641"/>
                      <a:pt x="8890" y="86834"/>
                    </a:cubicBezTo>
                    <a:cubicBezTo>
                      <a:pt x="10160" y="77452"/>
                      <a:pt x="12700" y="67177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62107" y="30480"/>
                      <a:pt x="97758" y="29210"/>
                    </a:cubicBezTo>
                    <a:cubicBezTo>
                      <a:pt x="157920" y="25400"/>
                      <a:pt x="218082" y="22860"/>
                      <a:pt x="280472" y="20320"/>
                    </a:cubicBezTo>
                    <a:cubicBezTo>
                      <a:pt x="322808" y="17780"/>
                      <a:pt x="365144" y="16510"/>
                      <a:pt x="405251" y="13970"/>
                    </a:cubicBezTo>
                    <a:cubicBezTo>
                      <a:pt x="445359" y="11430"/>
                      <a:pt x="487695" y="8890"/>
                      <a:pt x="527803" y="8890"/>
                    </a:cubicBezTo>
                    <a:cubicBezTo>
                      <a:pt x="572367" y="7620"/>
                      <a:pt x="616931" y="10160"/>
                      <a:pt x="661496" y="8890"/>
                    </a:cubicBezTo>
                    <a:cubicBezTo>
                      <a:pt x="717201" y="8890"/>
                      <a:pt x="1726581" y="6350"/>
                      <a:pt x="1782286" y="5080"/>
                    </a:cubicBezTo>
                    <a:cubicBezTo>
                      <a:pt x="1835763" y="3810"/>
                      <a:pt x="1889240" y="2540"/>
                      <a:pt x="1944945" y="2540"/>
                    </a:cubicBezTo>
                    <a:cubicBezTo>
                      <a:pt x="2036302" y="1270"/>
                      <a:pt x="2125430" y="0"/>
                      <a:pt x="2216787" y="0"/>
                    </a:cubicBezTo>
                    <a:cubicBezTo>
                      <a:pt x="2254667" y="0"/>
                      <a:pt x="2294774" y="2540"/>
                      <a:pt x="2332654" y="2540"/>
                    </a:cubicBezTo>
                    <a:cubicBezTo>
                      <a:pt x="2437380" y="3810"/>
                      <a:pt x="2544334" y="5080"/>
                      <a:pt x="2649060" y="7620"/>
                    </a:cubicBezTo>
                    <a:cubicBezTo>
                      <a:pt x="2704765" y="8890"/>
                      <a:pt x="2760471" y="12700"/>
                      <a:pt x="2816176" y="16510"/>
                    </a:cubicBezTo>
                    <a:cubicBezTo>
                      <a:pt x="2829545" y="16510"/>
                      <a:pt x="2842914" y="16510"/>
                      <a:pt x="2854056" y="16510"/>
                    </a:cubicBezTo>
                    <a:cubicBezTo>
                      <a:pt x="2869404" y="17780"/>
                      <a:pt x="2878294" y="20320"/>
                      <a:pt x="2888454" y="21590"/>
                    </a:cubicBezTo>
                    <a:close/>
                    <a:moveTo>
                      <a:pt x="2898615" y="666853"/>
                    </a:moveTo>
                    <a:cubicBezTo>
                      <a:pt x="2899885" y="650343"/>
                      <a:pt x="2901154" y="637643"/>
                      <a:pt x="2901154" y="624943"/>
                    </a:cubicBezTo>
                    <a:cubicBezTo>
                      <a:pt x="2899885" y="597906"/>
                      <a:pt x="2898615" y="574229"/>
                      <a:pt x="2898615" y="548765"/>
                    </a:cubicBezTo>
                    <a:cubicBezTo>
                      <a:pt x="2898615" y="537149"/>
                      <a:pt x="2901154" y="525534"/>
                      <a:pt x="2899885" y="513919"/>
                    </a:cubicBezTo>
                    <a:cubicBezTo>
                      <a:pt x="2899885" y="503197"/>
                      <a:pt x="2898615" y="492028"/>
                      <a:pt x="2897345" y="481307"/>
                    </a:cubicBezTo>
                    <a:cubicBezTo>
                      <a:pt x="2892265" y="464777"/>
                      <a:pt x="2880835" y="122573"/>
                      <a:pt x="2880835" y="106044"/>
                    </a:cubicBezTo>
                    <a:cubicBezTo>
                      <a:pt x="2878295" y="92195"/>
                      <a:pt x="2875754" y="77899"/>
                      <a:pt x="2873215" y="63500"/>
                    </a:cubicBezTo>
                    <a:cubicBezTo>
                      <a:pt x="2871945" y="44450"/>
                      <a:pt x="2870675" y="43180"/>
                      <a:pt x="2847371" y="41910"/>
                    </a:cubicBezTo>
                    <a:cubicBezTo>
                      <a:pt x="2840686" y="41910"/>
                      <a:pt x="2836230" y="41910"/>
                      <a:pt x="2829545" y="40640"/>
                    </a:cubicBezTo>
                    <a:cubicBezTo>
                      <a:pt x="2773840" y="36830"/>
                      <a:pt x="2715906" y="31750"/>
                      <a:pt x="2660201" y="30480"/>
                    </a:cubicBezTo>
                    <a:cubicBezTo>
                      <a:pt x="2524280" y="26670"/>
                      <a:pt x="2386131" y="25400"/>
                      <a:pt x="2250210" y="22860"/>
                    </a:cubicBezTo>
                    <a:cubicBezTo>
                      <a:pt x="2230156" y="22860"/>
                      <a:pt x="2207874" y="22860"/>
                      <a:pt x="2187820" y="22860"/>
                    </a:cubicBezTo>
                    <a:cubicBezTo>
                      <a:pt x="2154397" y="22860"/>
                      <a:pt x="2120974" y="22860"/>
                      <a:pt x="2089779" y="22860"/>
                    </a:cubicBezTo>
                    <a:cubicBezTo>
                      <a:pt x="2018476" y="22860"/>
                      <a:pt x="1947174" y="22860"/>
                      <a:pt x="1878099" y="24130"/>
                    </a:cubicBezTo>
                    <a:cubicBezTo>
                      <a:pt x="1817937" y="25400"/>
                      <a:pt x="804101" y="29210"/>
                      <a:pt x="743939" y="29210"/>
                    </a:cubicBezTo>
                    <a:cubicBezTo>
                      <a:pt x="645898" y="29210"/>
                      <a:pt x="547857" y="26670"/>
                      <a:pt x="449816" y="33020"/>
                    </a:cubicBezTo>
                    <a:cubicBezTo>
                      <a:pt x="398567" y="36830"/>
                      <a:pt x="349546" y="36830"/>
                      <a:pt x="300525" y="38100"/>
                    </a:cubicBezTo>
                    <a:cubicBezTo>
                      <a:pt x="215853" y="41910"/>
                      <a:pt x="131181" y="45720"/>
                      <a:pt x="49530" y="50800"/>
                    </a:cubicBezTo>
                    <a:cubicBezTo>
                      <a:pt x="36830" y="50800"/>
                      <a:pt x="34290" y="53340"/>
                      <a:pt x="33020" y="65837"/>
                    </a:cubicBezTo>
                    <a:cubicBezTo>
                      <a:pt x="31750" y="73878"/>
                      <a:pt x="31750" y="81919"/>
                      <a:pt x="30480" y="89961"/>
                    </a:cubicBezTo>
                    <a:cubicBezTo>
                      <a:pt x="29210" y="103363"/>
                      <a:pt x="26670" y="116319"/>
                      <a:pt x="25400" y="129721"/>
                    </a:cubicBezTo>
                    <a:cubicBezTo>
                      <a:pt x="20320" y="144017"/>
                      <a:pt x="26670" y="493369"/>
                      <a:pt x="29210" y="507664"/>
                    </a:cubicBezTo>
                    <a:cubicBezTo>
                      <a:pt x="29210" y="522854"/>
                      <a:pt x="29210" y="538490"/>
                      <a:pt x="30480" y="553679"/>
                    </a:cubicBezTo>
                    <a:cubicBezTo>
                      <a:pt x="30480" y="564847"/>
                      <a:pt x="33020" y="576016"/>
                      <a:pt x="33020" y="587185"/>
                    </a:cubicBezTo>
                    <a:cubicBezTo>
                      <a:pt x="33020" y="599247"/>
                      <a:pt x="33020" y="611309"/>
                      <a:pt x="31750" y="624943"/>
                    </a:cubicBezTo>
                    <a:cubicBezTo>
                      <a:pt x="31750" y="628753"/>
                      <a:pt x="31750" y="631293"/>
                      <a:pt x="31750" y="635103"/>
                    </a:cubicBezTo>
                    <a:cubicBezTo>
                      <a:pt x="31750" y="645263"/>
                      <a:pt x="35560" y="649073"/>
                      <a:pt x="44450" y="649073"/>
                    </a:cubicBezTo>
                    <a:cubicBezTo>
                      <a:pt x="66563" y="649073"/>
                      <a:pt x="97758" y="650343"/>
                      <a:pt x="126725" y="650343"/>
                    </a:cubicBezTo>
                    <a:cubicBezTo>
                      <a:pt x="169061" y="650343"/>
                      <a:pt x="213625" y="647803"/>
                      <a:pt x="255961" y="650343"/>
                    </a:cubicBezTo>
                    <a:cubicBezTo>
                      <a:pt x="325036" y="654153"/>
                      <a:pt x="394110" y="656693"/>
                      <a:pt x="463185" y="655423"/>
                    </a:cubicBezTo>
                    <a:cubicBezTo>
                      <a:pt x="507749" y="654153"/>
                      <a:pt x="550085" y="656693"/>
                      <a:pt x="594649" y="656693"/>
                    </a:cubicBezTo>
                    <a:cubicBezTo>
                      <a:pt x="659267" y="656693"/>
                      <a:pt x="723886" y="655423"/>
                      <a:pt x="788504" y="656693"/>
                    </a:cubicBezTo>
                    <a:cubicBezTo>
                      <a:pt x="884317" y="657963"/>
                      <a:pt x="1936033" y="647803"/>
                      <a:pt x="2034074" y="650343"/>
                    </a:cubicBezTo>
                    <a:cubicBezTo>
                      <a:pt x="2076410" y="651613"/>
                      <a:pt x="2118746" y="652883"/>
                      <a:pt x="2158854" y="652883"/>
                    </a:cubicBezTo>
                    <a:cubicBezTo>
                      <a:pt x="2232385" y="655423"/>
                      <a:pt x="2303687" y="651613"/>
                      <a:pt x="2377218" y="655423"/>
                    </a:cubicBezTo>
                    <a:cubicBezTo>
                      <a:pt x="2437380" y="657963"/>
                      <a:pt x="2497542" y="657963"/>
                      <a:pt x="2557704" y="660503"/>
                    </a:cubicBezTo>
                    <a:cubicBezTo>
                      <a:pt x="2646832" y="664313"/>
                      <a:pt x="2735960" y="666853"/>
                      <a:pt x="2825089" y="668123"/>
                    </a:cubicBezTo>
                    <a:cubicBezTo>
                      <a:pt x="2858512" y="668123"/>
                      <a:pt x="2878294" y="666853"/>
                      <a:pt x="2898615" y="666853"/>
                    </a:cubicBezTo>
                    <a:close/>
                  </a:path>
                </a:pathLst>
              </a:custGeom>
              <a:solidFill>
                <a:srgbClr val="F5FBF9"/>
              </a:solidFill>
            </p:spPr>
          </p:sp>
        </p:grpSp>
        <p:grpSp>
          <p:nvGrpSpPr>
            <p:cNvPr id="101" name="Group 6">
              <a:extLst>
                <a:ext uri="{FF2B5EF4-FFF2-40B4-BE49-F238E27FC236}">
                  <a16:creationId xmlns:a16="http://schemas.microsoft.com/office/drawing/2014/main" id="{0C2949D0-BD9C-4B4E-9DF5-D22D8C1BC36E}"/>
                </a:ext>
              </a:extLst>
            </p:cNvPr>
            <p:cNvGrpSpPr/>
            <p:nvPr/>
          </p:nvGrpSpPr>
          <p:grpSpPr>
            <a:xfrm rot="-10800000">
              <a:off x="1344260" y="3760131"/>
              <a:ext cx="6512191" cy="1531594"/>
              <a:chOff x="0" y="0"/>
              <a:chExt cx="2916394" cy="685903"/>
            </a:xfrm>
          </p:grpSpPr>
          <p:sp>
            <p:nvSpPr>
              <p:cNvPr id="170" name="Freeform 7">
                <a:extLst>
                  <a:ext uri="{FF2B5EF4-FFF2-40B4-BE49-F238E27FC236}">
                    <a16:creationId xmlns:a16="http://schemas.microsoft.com/office/drawing/2014/main" id="{C33FB2B8-BBB4-4D4A-AAD1-54FE11C655A5}"/>
                  </a:ext>
                </a:extLst>
              </p:cNvPr>
              <p:cNvSpPr/>
              <p:nvPr/>
            </p:nvSpPr>
            <p:spPr>
              <a:xfrm>
                <a:off x="10160" y="16510"/>
                <a:ext cx="2893534" cy="657963"/>
              </a:xfrm>
              <a:custGeom>
                <a:avLst/>
                <a:gdLst/>
                <a:ahLst/>
                <a:cxnLst/>
                <a:rect l="l" t="t" r="r" b="b"/>
                <a:pathLst>
                  <a:path w="2893534" h="657963">
                    <a:moveTo>
                      <a:pt x="2893534" y="657963"/>
                    </a:moveTo>
                    <a:lnTo>
                      <a:pt x="0" y="650343"/>
                    </a:lnTo>
                    <a:lnTo>
                      <a:pt x="0" y="241426"/>
                    </a:lnTo>
                    <a:lnTo>
                      <a:pt x="17780" y="19050"/>
                    </a:lnTo>
                    <a:lnTo>
                      <a:pt x="1440769" y="0"/>
                    </a:lnTo>
                    <a:lnTo>
                      <a:pt x="2874484" y="5080"/>
                    </a:lnTo>
                    <a:close/>
                  </a:path>
                </a:pathLst>
              </a:custGeom>
              <a:solidFill>
                <a:srgbClr val="003B69"/>
              </a:solidFill>
            </p:spPr>
          </p:sp>
          <p:sp>
            <p:nvSpPr>
              <p:cNvPr id="171" name="Freeform 8">
                <a:extLst>
                  <a:ext uri="{FF2B5EF4-FFF2-40B4-BE49-F238E27FC236}">
                    <a16:creationId xmlns:a16="http://schemas.microsoft.com/office/drawing/2014/main" id="{9D08C978-6F84-4DAF-8F30-3442286EF684}"/>
                  </a:ext>
                </a:extLst>
              </p:cNvPr>
              <p:cNvSpPr/>
              <p:nvPr/>
            </p:nvSpPr>
            <p:spPr>
              <a:xfrm>
                <a:off x="-3810" y="0"/>
                <a:ext cx="2922744" cy="684633"/>
              </a:xfrm>
              <a:custGeom>
                <a:avLst/>
                <a:gdLst/>
                <a:ahLst/>
                <a:cxnLst/>
                <a:rect l="l" t="t" r="r" b="b"/>
                <a:pathLst>
                  <a:path w="2922744" h="684633">
                    <a:moveTo>
                      <a:pt x="2888454" y="21590"/>
                    </a:moveTo>
                    <a:cubicBezTo>
                      <a:pt x="2889725" y="34290"/>
                      <a:pt x="2889725" y="44450"/>
                      <a:pt x="2890994" y="54610"/>
                    </a:cubicBezTo>
                    <a:cubicBezTo>
                      <a:pt x="2893535" y="72985"/>
                      <a:pt x="2894804" y="85493"/>
                      <a:pt x="2897344" y="97555"/>
                    </a:cubicBezTo>
                    <a:cubicBezTo>
                      <a:pt x="2897344" y="114978"/>
                      <a:pt x="2910044" y="458523"/>
                      <a:pt x="2916394" y="475946"/>
                    </a:cubicBezTo>
                    <a:cubicBezTo>
                      <a:pt x="2922744" y="502304"/>
                      <a:pt x="2918935" y="529108"/>
                      <a:pt x="2918935" y="555466"/>
                    </a:cubicBezTo>
                    <a:cubicBezTo>
                      <a:pt x="2918935" y="578696"/>
                      <a:pt x="2920204" y="600140"/>
                      <a:pt x="2921475" y="623673"/>
                    </a:cubicBezTo>
                    <a:cubicBezTo>
                      <a:pt x="2921475" y="645263"/>
                      <a:pt x="2921475" y="659233"/>
                      <a:pt x="2921475" y="683363"/>
                    </a:cubicBezTo>
                    <a:cubicBezTo>
                      <a:pt x="2898615" y="683363"/>
                      <a:pt x="2878294" y="684633"/>
                      <a:pt x="2854056" y="683363"/>
                    </a:cubicBezTo>
                    <a:cubicBezTo>
                      <a:pt x="2709222" y="678283"/>
                      <a:pt x="2562160" y="684633"/>
                      <a:pt x="2417326" y="679553"/>
                    </a:cubicBezTo>
                    <a:cubicBezTo>
                      <a:pt x="2330426" y="675743"/>
                      <a:pt x="2245754" y="678283"/>
                      <a:pt x="2158854" y="675743"/>
                    </a:cubicBezTo>
                    <a:cubicBezTo>
                      <a:pt x="2118746" y="674473"/>
                      <a:pt x="2078638" y="673203"/>
                      <a:pt x="2038530" y="671933"/>
                    </a:cubicBezTo>
                    <a:cubicBezTo>
                      <a:pt x="2014020" y="671933"/>
                      <a:pt x="1991738" y="673203"/>
                      <a:pt x="1967227" y="673203"/>
                    </a:cubicBezTo>
                    <a:cubicBezTo>
                      <a:pt x="1904838" y="671933"/>
                      <a:pt x="1733265" y="673203"/>
                      <a:pt x="1670875" y="671933"/>
                    </a:cubicBezTo>
                    <a:cubicBezTo>
                      <a:pt x="1626311" y="670663"/>
                      <a:pt x="735027" y="679553"/>
                      <a:pt x="690462" y="678283"/>
                    </a:cubicBezTo>
                    <a:cubicBezTo>
                      <a:pt x="679321" y="678283"/>
                      <a:pt x="665952" y="679553"/>
                      <a:pt x="654811" y="679553"/>
                    </a:cubicBezTo>
                    <a:cubicBezTo>
                      <a:pt x="628072" y="679553"/>
                      <a:pt x="603562" y="680823"/>
                      <a:pt x="576824" y="680823"/>
                    </a:cubicBezTo>
                    <a:cubicBezTo>
                      <a:pt x="509977" y="680823"/>
                      <a:pt x="445359" y="679553"/>
                      <a:pt x="378513" y="678283"/>
                    </a:cubicBezTo>
                    <a:cubicBezTo>
                      <a:pt x="338405" y="677013"/>
                      <a:pt x="298297" y="675743"/>
                      <a:pt x="260418" y="674473"/>
                    </a:cubicBezTo>
                    <a:cubicBezTo>
                      <a:pt x="189115" y="673203"/>
                      <a:pt x="117812" y="671933"/>
                      <a:pt x="48260" y="671933"/>
                    </a:cubicBezTo>
                    <a:cubicBezTo>
                      <a:pt x="38100" y="671933"/>
                      <a:pt x="29210" y="671933"/>
                      <a:pt x="19050" y="670663"/>
                    </a:cubicBezTo>
                    <a:cubicBezTo>
                      <a:pt x="10160" y="669393"/>
                      <a:pt x="5080" y="663043"/>
                      <a:pt x="7620" y="654153"/>
                    </a:cubicBezTo>
                    <a:cubicBezTo>
                      <a:pt x="16510" y="622477"/>
                      <a:pt x="12700" y="611309"/>
                      <a:pt x="11430" y="599693"/>
                    </a:cubicBezTo>
                    <a:cubicBezTo>
                      <a:pt x="10160" y="576016"/>
                      <a:pt x="6350" y="552785"/>
                      <a:pt x="7620" y="529108"/>
                    </a:cubicBezTo>
                    <a:cubicBezTo>
                      <a:pt x="5080" y="499623"/>
                      <a:pt x="0" y="134635"/>
                      <a:pt x="7620" y="104703"/>
                    </a:cubicBezTo>
                    <a:cubicBezTo>
                      <a:pt x="8890" y="98896"/>
                      <a:pt x="7620" y="92641"/>
                      <a:pt x="8890" y="86834"/>
                    </a:cubicBezTo>
                    <a:cubicBezTo>
                      <a:pt x="10160" y="77452"/>
                      <a:pt x="12700" y="67177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62107" y="30480"/>
                      <a:pt x="97758" y="29210"/>
                    </a:cubicBezTo>
                    <a:cubicBezTo>
                      <a:pt x="157920" y="25400"/>
                      <a:pt x="218082" y="22860"/>
                      <a:pt x="280472" y="20320"/>
                    </a:cubicBezTo>
                    <a:cubicBezTo>
                      <a:pt x="322808" y="17780"/>
                      <a:pt x="365144" y="16510"/>
                      <a:pt x="405251" y="13970"/>
                    </a:cubicBezTo>
                    <a:cubicBezTo>
                      <a:pt x="445359" y="11430"/>
                      <a:pt x="487695" y="8890"/>
                      <a:pt x="527803" y="8890"/>
                    </a:cubicBezTo>
                    <a:cubicBezTo>
                      <a:pt x="572367" y="7620"/>
                      <a:pt x="616931" y="10160"/>
                      <a:pt x="661496" y="8890"/>
                    </a:cubicBezTo>
                    <a:cubicBezTo>
                      <a:pt x="717201" y="8890"/>
                      <a:pt x="1726581" y="6350"/>
                      <a:pt x="1782286" y="5080"/>
                    </a:cubicBezTo>
                    <a:cubicBezTo>
                      <a:pt x="1835763" y="3810"/>
                      <a:pt x="1889240" y="2540"/>
                      <a:pt x="1944945" y="2540"/>
                    </a:cubicBezTo>
                    <a:cubicBezTo>
                      <a:pt x="2036302" y="1270"/>
                      <a:pt x="2125430" y="0"/>
                      <a:pt x="2216787" y="0"/>
                    </a:cubicBezTo>
                    <a:cubicBezTo>
                      <a:pt x="2254667" y="0"/>
                      <a:pt x="2294774" y="2540"/>
                      <a:pt x="2332654" y="2540"/>
                    </a:cubicBezTo>
                    <a:cubicBezTo>
                      <a:pt x="2437380" y="3810"/>
                      <a:pt x="2544334" y="5080"/>
                      <a:pt x="2649060" y="7620"/>
                    </a:cubicBezTo>
                    <a:cubicBezTo>
                      <a:pt x="2704765" y="8890"/>
                      <a:pt x="2760471" y="12700"/>
                      <a:pt x="2816176" y="16510"/>
                    </a:cubicBezTo>
                    <a:cubicBezTo>
                      <a:pt x="2829545" y="16510"/>
                      <a:pt x="2842914" y="16510"/>
                      <a:pt x="2854056" y="16510"/>
                    </a:cubicBezTo>
                    <a:cubicBezTo>
                      <a:pt x="2869404" y="17780"/>
                      <a:pt x="2878294" y="20320"/>
                      <a:pt x="2888454" y="21590"/>
                    </a:cubicBezTo>
                    <a:close/>
                    <a:moveTo>
                      <a:pt x="2898615" y="666853"/>
                    </a:moveTo>
                    <a:cubicBezTo>
                      <a:pt x="2899885" y="650343"/>
                      <a:pt x="2901154" y="637643"/>
                      <a:pt x="2901154" y="624943"/>
                    </a:cubicBezTo>
                    <a:cubicBezTo>
                      <a:pt x="2899885" y="597906"/>
                      <a:pt x="2898615" y="574229"/>
                      <a:pt x="2898615" y="548765"/>
                    </a:cubicBezTo>
                    <a:cubicBezTo>
                      <a:pt x="2898615" y="537149"/>
                      <a:pt x="2901154" y="525534"/>
                      <a:pt x="2899885" y="513919"/>
                    </a:cubicBezTo>
                    <a:cubicBezTo>
                      <a:pt x="2899885" y="503197"/>
                      <a:pt x="2898615" y="492028"/>
                      <a:pt x="2897345" y="481307"/>
                    </a:cubicBezTo>
                    <a:cubicBezTo>
                      <a:pt x="2892265" y="464777"/>
                      <a:pt x="2880835" y="122573"/>
                      <a:pt x="2880835" y="106044"/>
                    </a:cubicBezTo>
                    <a:cubicBezTo>
                      <a:pt x="2878295" y="92195"/>
                      <a:pt x="2875754" y="77899"/>
                      <a:pt x="2873215" y="63500"/>
                    </a:cubicBezTo>
                    <a:cubicBezTo>
                      <a:pt x="2871945" y="44450"/>
                      <a:pt x="2870675" y="43180"/>
                      <a:pt x="2847371" y="41910"/>
                    </a:cubicBezTo>
                    <a:cubicBezTo>
                      <a:pt x="2840686" y="41910"/>
                      <a:pt x="2836230" y="41910"/>
                      <a:pt x="2829545" y="40640"/>
                    </a:cubicBezTo>
                    <a:cubicBezTo>
                      <a:pt x="2773840" y="36830"/>
                      <a:pt x="2715906" y="31750"/>
                      <a:pt x="2660201" y="30480"/>
                    </a:cubicBezTo>
                    <a:cubicBezTo>
                      <a:pt x="2524280" y="26670"/>
                      <a:pt x="2386131" y="25400"/>
                      <a:pt x="2250210" y="22860"/>
                    </a:cubicBezTo>
                    <a:cubicBezTo>
                      <a:pt x="2230156" y="22860"/>
                      <a:pt x="2207874" y="22860"/>
                      <a:pt x="2187820" y="22860"/>
                    </a:cubicBezTo>
                    <a:cubicBezTo>
                      <a:pt x="2154397" y="22860"/>
                      <a:pt x="2120974" y="22860"/>
                      <a:pt x="2089779" y="22860"/>
                    </a:cubicBezTo>
                    <a:cubicBezTo>
                      <a:pt x="2018476" y="22860"/>
                      <a:pt x="1947174" y="22860"/>
                      <a:pt x="1878099" y="24130"/>
                    </a:cubicBezTo>
                    <a:cubicBezTo>
                      <a:pt x="1817937" y="25400"/>
                      <a:pt x="804101" y="29210"/>
                      <a:pt x="743939" y="29210"/>
                    </a:cubicBezTo>
                    <a:cubicBezTo>
                      <a:pt x="645898" y="29210"/>
                      <a:pt x="547857" y="26670"/>
                      <a:pt x="449816" y="33020"/>
                    </a:cubicBezTo>
                    <a:cubicBezTo>
                      <a:pt x="398567" y="36830"/>
                      <a:pt x="349546" y="36830"/>
                      <a:pt x="300525" y="38100"/>
                    </a:cubicBezTo>
                    <a:cubicBezTo>
                      <a:pt x="215853" y="41910"/>
                      <a:pt x="131181" y="45720"/>
                      <a:pt x="49530" y="50800"/>
                    </a:cubicBezTo>
                    <a:cubicBezTo>
                      <a:pt x="36830" y="50800"/>
                      <a:pt x="34290" y="53340"/>
                      <a:pt x="33020" y="65837"/>
                    </a:cubicBezTo>
                    <a:cubicBezTo>
                      <a:pt x="31750" y="73878"/>
                      <a:pt x="31750" y="81919"/>
                      <a:pt x="30480" y="89961"/>
                    </a:cubicBezTo>
                    <a:cubicBezTo>
                      <a:pt x="29210" y="103363"/>
                      <a:pt x="26670" y="116319"/>
                      <a:pt x="25400" y="129721"/>
                    </a:cubicBezTo>
                    <a:cubicBezTo>
                      <a:pt x="20320" y="144017"/>
                      <a:pt x="26670" y="493369"/>
                      <a:pt x="29210" y="507664"/>
                    </a:cubicBezTo>
                    <a:cubicBezTo>
                      <a:pt x="29210" y="522854"/>
                      <a:pt x="29210" y="538490"/>
                      <a:pt x="30480" y="553679"/>
                    </a:cubicBezTo>
                    <a:cubicBezTo>
                      <a:pt x="30480" y="564847"/>
                      <a:pt x="33020" y="576016"/>
                      <a:pt x="33020" y="587185"/>
                    </a:cubicBezTo>
                    <a:cubicBezTo>
                      <a:pt x="33020" y="599247"/>
                      <a:pt x="33020" y="611309"/>
                      <a:pt x="31750" y="624943"/>
                    </a:cubicBezTo>
                    <a:cubicBezTo>
                      <a:pt x="31750" y="628753"/>
                      <a:pt x="31750" y="631293"/>
                      <a:pt x="31750" y="635103"/>
                    </a:cubicBezTo>
                    <a:cubicBezTo>
                      <a:pt x="31750" y="645263"/>
                      <a:pt x="35560" y="649073"/>
                      <a:pt x="44450" y="649073"/>
                    </a:cubicBezTo>
                    <a:cubicBezTo>
                      <a:pt x="66563" y="649073"/>
                      <a:pt x="97758" y="650343"/>
                      <a:pt x="126725" y="650343"/>
                    </a:cubicBezTo>
                    <a:cubicBezTo>
                      <a:pt x="169061" y="650343"/>
                      <a:pt x="213625" y="647803"/>
                      <a:pt x="255961" y="650343"/>
                    </a:cubicBezTo>
                    <a:cubicBezTo>
                      <a:pt x="325036" y="654153"/>
                      <a:pt x="394110" y="656693"/>
                      <a:pt x="463185" y="655423"/>
                    </a:cubicBezTo>
                    <a:cubicBezTo>
                      <a:pt x="507749" y="654153"/>
                      <a:pt x="550085" y="656693"/>
                      <a:pt x="594649" y="656693"/>
                    </a:cubicBezTo>
                    <a:cubicBezTo>
                      <a:pt x="659267" y="656693"/>
                      <a:pt x="723886" y="655423"/>
                      <a:pt x="788504" y="656693"/>
                    </a:cubicBezTo>
                    <a:cubicBezTo>
                      <a:pt x="884317" y="657963"/>
                      <a:pt x="1936033" y="647803"/>
                      <a:pt x="2034074" y="650343"/>
                    </a:cubicBezTo>
                    <a:cubicBezTo>
                      <a:pt x="2076410" y="651613"/>
                      <a:pt x="2118746" y="652883"/>
                      <a:pt x="2158854" y="652883"/>
                    </a:cubicBezTo>
                    <a:cubicBezTo>
                      <a:pt x="2232385" y="655423"/>
                      <a:pt x="2303687" y="651613"/>
                      <a:pt x="2377218" y="655423"/>
                    </a:cubicBezTo>
                    <a:cubicBezTo>
                      <a:pt x="2437380" y="657963"/>
                      <a:pt x="2497542" y="657963"/>
                      <a:pt x="2557704" y="660503"/>
                    </a:cubicBezTo>
                    <a:cubicBezTo>
                      <a:pt x="2646832" y="664313"/>
                      <a:pt x="2735960" y="666853"/>
                      <a:pt x="2825089" y="668123"/>
                    </a:cubicBezTo>
                    <a:cubicBezTo>
                      <a:pt x="2858512" y="668123"/>
                      <a:pt x="2878294" y="666853"/>
                      <a:pt x="2898615" y="666853"/>
                    </a:cubicBezTo>
                    <a:close/>
                  </a:path>
                </a:pathLst>
              </a:custGeom>
              <a:solidFill>
                <a:srgbClr val="F5FBF9"/>
              </a:solidFill>
            </p:spPr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id="{A62B2638-40D7-43E0-AA6C-2BAB56007EF6}"/>
                </a:ext>
              </a:extLst>
            </p:cNvPr>
            <p:cNvGrpSpPr/>
            <p:nvPr/>
          </p:nvGrpSpPr>
          <p:grpSpPr>
            <a:xfrm rot="-10800000">
              <a:off x="1344260" y="7297209"/>
              <a:ext cx="6512191" cy="1531594"/>
              <a:chOff x="0" y="0"/>
              <a:chExt cx="2916394" cy="685903"/>
            </a:xfrm>
          </p:grpSpPr>
          <p:sp>
            <p:nvSpPr>
              <p:cNvPr id="168" name="Freeform 10">
                <a:extLst>
                  <a:ext uri="{FF2B5EF4-FFF2-40B4-BE49-F238E27FC236}">
                    <a16:creationId xmlns:a16="http://schemas.microsoft.com/office/drawing/2014/main" id="{33930894-8C94-4B16-91ED-CE7A9687AD27}"/>
                  </a:ext>
                </a:extLst>
              </p:cNvPr>
              <p:cNvSpPr/>
              <p:nvPr/>
            </p:nvSpPr>
            <p:spPr>
              <a:xfrm>
                <a:off x="10160" y="16510"/>
                <a:ext cx="2893534" cy="657963"/>
              </a:xfrm>
              <a:custGeom>
                <a:avLst/>
                <a:gdLst/>
                <a:ahLst/>
                <a:cxnLst/>
                <a:rect l="l" t="t" r="r" b="b"/>
                <a:pathLst>
                  <a:path w="2893534" h="657963">
                    <a:moveTo>
                      <a:pt x="2893534" y="657963"/>
                    </a:moveTo>
                    <a:lnTo>
                      <a:pt x="0" y="650343"/>
                    </a:lnTo>
                    <a:lnTo>
                      <a:pt x="0" y="241426"/>
                    </a:lnTo>
                    <a:lnTo>
                      <a:pt x="17780" y="19050"/>
                    </a:lnTo>
                    <a:lnTo>
                      <a:pt x="1440769" y="0"/>
                    </a:lnTo>
                    <a:lnTo>
                      <a:pt x="2874484" y="5080"/>
                    </a:lnTo>
                    <a:close/>
                  </a:path>
                </a:pathLst>
              </a:custGeom>
              <a:solidFill>
                <a:srgbClr val="003B69"/>
              </a:solidFill>
            </p:spPr>
          </p:sp>
          <p:sp>
            <p:nvSpPr>
              <p:cNvPr id="169" name="Freeform 11">
                <a:extLst>
                  <a:ext uri="{FF2B5EF4-FFF2-40B4-BE49-F238E27FC236}">
                    <a16:creationId xmlns:a16="http://schemas.microsoft.com/office/drawing/2014/main" id="{BE532115-3DC4-4685-BA94-1219404E7BDA}"/>
                  </a:ext>
                </a:extLst>
              </p:cNvPr>
              <p:cNvSpPr/>
              <p:nvPr/>
            </p:nvSpPr>
            <p:spPr>
              <a:xfrm>
                <a:off x="-3810" y="0"/>
                <a:ext cx="2922744" cy="684633"/>
              </a:xfrm>
              <a:custGeom>
                <a:avLst/>
                <a:gdLst/>
                <a:ahLst/>
                <a:cxnLst/>
                <a:rect l="l" t="t" r="r" b="b"/>
                <a:pathLst>
                  <a:path w="2922744" h="684633">
                    <a:moveTo>
                      <a:pt x="2888454" y="21590"/>
                    </a:moveTo>
                    <a:cubicBezTo>
                      <a:pt x="2889725" y="34290"/>
                      <a:pt x="2889725" y="44450"/>
                      <a:pt x="2890994" y="54610"/>
                    </a:cubicBezTo>
                    <a:cubicBezTo>
                      <a:pt x="2893535" y="72985"/>
                      <a:pt x="2894804" y="85493"/>
                      <a:pt x="2897344" y="97555"/>
                    </a:cubicBezTo>
                    <a:cubicBezTo>
                      <a:pt x="2897344" y="114978"/>
                      <a:pt x="2910044" y="458523"/>
                      <a:pt x="2916394" y="475946"/>
                    </a:cubicBezTo>
                    <a:cubicBezTo>
                      <a:pt x="2922744" y="502304"/>
                      <a:pt x="2918935" y="529108"/>
                      <a:pt x="2918935" y="555466"/>
                    </a:cubicBezTo>
                    <a:cubicBezTo>
                      <a:pt x="2918935" y="578696"/>
                      <a:pt x="2920204" y="600140"/>
                      <a:pt x="2921475" y="623673"/>
                    </a:cubicBezTo>
                    <a:cubicBezTo>
                      <a:pt x="2921475" y="645263"/>
                      <a:pt x="2921475" y="659233"/>
                      <a:pt x="2921475" y="683363"/>
                    </a:cubicBezTo>
                    <a:cubicBezTo>
                      <a:pt x="2898615" y="683363"/>
                      <a:pt x="2878294" y="684633"/>
                      <a:pt x="2854056" y="683363"/>
                    </a:cubicBezTo>
                    <a:cubicBezTo>
                      <a:pt x="2709222" y="678283"/>
                      <a:pt x="2562160" y="684633"/>
                      <a:pt x="2417326" y="679553"/>
                    </a:cubicBezTo>
                    <a:cubicBezTo>
                      <a:pt x="2330426" y="675743"/>
                      <a:pt x="2245754" y="678283"/>
                      <a:pt x="2158854" y="675743"/>
                    </a:cubicBezTo>
                    <a:cubicBezTo>
                      <a:pt x="2118746" y="674473"/>
                      <a:pt x="2078638" y="673203"/>
                      <a:pt x="2038530" y="671933"/>
                    </a:cubicBezTo>
                    <a:cubicBezTo>
                      <a:pt x="2014020" y="671933"/>
                      <a:pt x="1991738" y="673203"/>
                      <a:pt x="1967227" y="673203"/>
                    </a:cubicBezTo>
                    <a:cubicBezTo>
                      <a:pt x="1904838" y="671933"/>
                      <a:pt x="1733265" y="673203"/>
                      <a:pt x="1670875" y="671933"/>
                    </a:cubicBezTo>
                    <a:cubicBezTo>
                      <a:pt x="1626311" y="670663"/>
                      <a:pt x="735027" y="679553"/>
                      <a:pt x="690462" y="678283"/>
                    </a:cubicBezTo>
                    <a:cubicBezTo>
                      <a:pt x="679321" y="678283"/>
                      <a:pt x="665952" y="679553"/>
                      <a:pt x="654811" y="679553"/>
                    </a:cubicBezTo>
                    <a:cubicBezTo>
                      <a:pt x="628072" y="679553"/>
                      <a:pt x="603562" y="680823"/>
                      <a:pt x="576824" y="680823"/>
                    </a:cubicBezTo>
                    <a:cubicBezTo>
                      <a:pt x="509977" y="680823"/>
                      <a:pt x="445359" y="679553"/>
                      <a:pt x="378513" y="678283"/>
                    </a:cubicBezTo>
                    <a:cubicBezTo>
                      <a:pt x="338405" y="677013"/>
                      <a:pt x="298297" y="675743"/>
                      <a:pt x="260418" y="674473"/>
                    </a:cubicBezTo>
                    <a:cubicBezTo>
                      <a:pt x="189115" y="673203"/>
                      <a:pt x="117812" y="671933"/>
                      <a:pt x="48260" y="671933"/>
                    </a:cubicBezTo>
                    <a:cubicBezTo>
                      <a:pt x="38100" y="671933"/>
                      <a:pt x="29210" y="671933"/>
                      <a:pt x="19050" y="670663"/>
                    </a:cubicBezTo>
                    <a:cubicBezTo>
                      <a:pt x="10160" y="669393"/>
                      <a:pt x="5080" y="663043"/>
                      <a:pt x="7620" y="654153"/>
                    </a:cubicBezTo>
                    <a:cubicBezTo>
                      <a:pt x="16510" y="622477"/>
                      <a:pt x="12700" y="611309"/>
                      <a:pt x="11430" y="599693"/>
                    </a:cubicBezTo>
                    <a:cubicBezTo>
                      <a:pt x="10160" y="576016"/>
                      <a:pt x="6350" y="552785"/>
                      <a:pt x="7620" y="529108"/>
                    </a:cubicBezTo>
                    <a:cubicBezTo>
                      <a:pt x="5080" y="499623"/>
                      <a:pt x="0" y="134635"/>
                      <a:pt x="7620" y="104703"/>
                    </a:cubicBezTo>
                    <a:cubicBezTo>
                      <a:pt x="8890" y="98896"/>
                      <a:pt x="7620" y="92641"/>
                      <a:pt x="8890" y="86834"/>
                    </a:cubicBezTo>
                    <a:cubicBezTo>
                      <a:pt x="10160" y="77452"/>
                      <a:pt x="12700" y="67177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62107" y="30480"/>
                      <a:pt x="97758" y="29210"/>
                    </a:cubicBezTo>
                    <a:cubicBezTo>
                      <a:pt x="157920" y="25400"/>
                      <a:pt x="218082" y="22860"/>
                      <a:pt x="280472" y="20320"/>
                    </a:cubicBezTo>
                    <a:cubicBezTo>
                      <a:pt x="322808" y="17780"/>
                      <a:pt x="365144" y="16510"/>
                      <a:pt x="405251" y="13970"/>
                    </a:cubicBezTo>
                    <a:cubicBezTo>
                      <a:pt x="445359" y="11430"/>
                      <a:pt x="487695" y="8890"/>
                      <a:pt x="527803" y="8890"/>
                    </a:cubicBezTo>
                    <a:cubicBezTo>
                      <a:pt x="572367" y="7620"/>
                      <a:pt x="616931" y="10160"/>
                      <a:pt x="661496" y="8890"/>
                    </a:cubicBezTo>
                    <a:cubicBezTo>
                      <a:pt x="717201" y="8890"/>
                      <a:pt x="1726581" y="6350"/>
                      <a:pt x="1782286" y="5080"/>
                    </a:cubicBezTo>
                    <a:cubicBezTo>
                      <a:pt x="1835763" y="3810"/>
                      <a:pt x="1889240" y="2540"/>
                      <a:pt x="1944945" y="2540"/>
                    </a:cubicBezTo>
                    <a:cubicBezTo>
                      <a:pt x="2036302" y="1270"/>
                      <a:pt x="2125430" y="0"/>
                      <a:pt x="2216787" y="0"/>
                    </a:cubicBezTo>
                    <a:cubicBezTo>
                      <a:pt x="2254667" y="0"/>
                      <a:pt x="2294774" y="2540"/>
                      <a:pt x="2332654" y="2540"/>
                    </a:cubicBezTo>
                    <a:cubicBezTo>
                      <a:pt x="2437380" y="3810"/>
                      <a:pt x="2544334" y="5080"/>
                      <a:pt x="2649060" y="7620"/>
                    </a:cubicBezTo>
                    <a:cubicBezTo>
                      <a:pt x="2704765" y="8890"/>
                      <a:pt x="2760471" y="12700"/>
                      <a:pt x="2816176" y="16510"/>
                    </a:cubicBezTo>
                    <a:cubicBezTo>
                      <a:pt x="2829545" y="16510"/>
                      <a:pt x="2842914" y="16510"/>
                      <a:pt x="2854056" y="16510"/>
                    </a:cubicBezTo>
                    <a:cubicBezTo>
                      <a:pt x="2869404" y="17780"/>
                      <a:pt x="2878294" y="20320"/>
                      <a:pt x="2888454" y="21590"/>
                    </a:cubicBezTo>
                    <a:close/>
                    <a:moveTo>
                      <a:pt x="2898615" y="666853"/>
                    </a:moveTo>
                    <a:cubicBezTo>
                      <a:pt x="2899885" y="650343"/>
                      <a:pt x="2901154" y="637643"/>
                      <a:pt x="2901154" y="624943"/>
                    </a:cubicBezTo>
                    <a:cubicBezTo>
                      <a:pt x="2899885" y="597906"/>
                      <a:pt x="2898615" y="574229"/>
                      <a:pt x="2898615" y="548765"/>
                    </a:cubicBezTo>
                    <a:cubicBezTo>
                      <a:pt x="2898615" y="537149"/>
                      <a:pt x="2901154" y="525534"/>
                      <a:pt x="2899885" y="513919"/>
                    </a:cubicBezTo>
                    <a:cubicBezTo>
                      <a:pt x="2899885" y="503197"/>
                      <a:pt x="2898615" y="492028"/>
                      <a:pt x="2897345" y="481307"/>
                    </a:cubicBezTo>
                    <a:cubicBezTo>
                      <a:pt x="2892265" y="464777"/>
                      <a:pt x="2880835" y="122573"/>
                      <a:pt x="2880835" y="106044"/>
                    </a:cubicBezTo>
                    <a:cubicBezTo>
                      <a:pt x="2878295" y="92195"/>
                      <a:pt x="2875754" y="77899"/>
                      <a:pt x="2873215" y="63500"/>
                    </a:cubicBezTo>
                    <a:cubicBezTo>
                      <a:pt x="2871945" y="44450"/>
                      <a:pt x="2870675" y="43180"/>
                      <a:pt x="2847371" y="41910"/>
                    </a:cubicBezTo>
                    <a:cubicBezTo>
                      <a:pt x="2840686" y="41910"/>
                      <a:pt x="2836230" y="41910"/>
                      <a:pt x="2829545" y="40640"/>
                    </a:cubicBezTo>
                    <a:cubicBezTo>
                      <a:pt x="2773840" y="36830"/>
                      <a:pt x="2715906" y="31750"/>
                      <a:pt x="2660201" y="30480"/>
                    </a:cubicBezTo>
                    <a:cubicBezTo>
                      <a:pt x="2524280" y="26670"/>
                      <a:pt x="2386131" y="25400"/>
                      <a:pt x="2250210" y="22860"/>
                    </a:cubicBezTo>
                    <a:cubicBezTo>
                      <a:pt x="2230156" y="22860"/>
                      <a:pt x="2207874" y="22860"/>
                      <a:pt x="2187820" y="22860"/>
                    </a:cubicBezTo>
                    <a:cubicBezTo>
                      <a:pt x="2154397" y="22860"/>
                      <a:pt x="2120974" y="22860"/>
                      <a:pt x="2089779" y="22860"/>
                    </a:cubicBezTo>
                    <a:cubicBezTo>
                      <a:pt x="2018476" y="22860"/>
                      <a:pt x="1947174" y="22860"/>
                      <a:pt x="1878099" y="24130"/>
                    </a:cubicBezTo>
                    <a:cubicBezTo>
                      <a:pt x="1817937" y="25400"/>
                      <a:pt x="804101" y="29210"/>
                      <a:pt x="743939" y="29210"/>
                    </a:cubicBezTo>
                    <a:cubicBezTo>
                      <a:pt x="645898" y="29210"/>
                      <a:pt x="547857" y="26670"/>
                      <a:pt x="449816" y="33020"/>
                    </a:cubicBezTo>
                    <a:cubicBezTo>
                      <a:pt x="398567" y="36830"/>
                      <a:pt x="349546" y="36830"/>
                      <a:pt x="300525" y="38100"/>
                    </a:cubicBezTo>
                    <a:cubicBezTo>
                      <a:pt x="215853" y="41910"/>
                      <a:pt x="131181" y="45720"/>
                      <a:pt x="49530" y="50800"/>
                    </a:cubicBezTo>
                    <a:cubicBezTo>
                      <a:pt x="36830" y="50800"/>
                      <a:pt x="34290" y="53340"/>
                      <a:pt x="33020" y="65837"/>
                    </a:cubicBezTo>
                    <a:cubicBezTo>
                      <a:pt x="31750" y="73878"/>
                      <a:pt x="31750" y="81919"/>
                      <a:pt x="30480" y="89961"/>
                    </a:cubicBezTo>
                    <a:cubicBezTo>
                      <a:pt x="29210" y="103363"/>
                      <a:pt x="26670" y="116319"/>
                      <a:pt x="25400" y="129721"/>
                    </a:cubicBezTo>
                    <a:cubicBezTo>
                      <a:pt x="20320" y="144017"/>
                      <a:pt x="26670" y="493369"/>
                      <a:pt x="29210" y="507664"/>
                    </a:cubicBezTo>
                    <a:cubicBezTo>
                      <a:pt x="29210" y="522854"/>
                      <a:pt x="29210" y="538490"/>
                      <a:pt x="30480" y="553679"/>
                    </a:cubicBezTo>
                    <a:cubicBezTo>
                      <a:pt x="30480" y="564847"/>
                      <a:pt x="33020" y="576016"/>
                      <a:pt x="33020" y="587185"/>
                    </a:cubicBezTo>
                    <a:cubicBezTo>
                      <a:pt x="33020" y="599247"/>
                      <a:pt x="33020" y="611309"/>
                      <a:pt x="31750" y="624943"/>
                    </a:cubicBezTo>
                    <a:cubicBezTo>
                      <a:pt x="31750" y="628753"/>
                      <a:pt x="31750" y="631293"/>
                      <a:pt x="31750" y="635103"/>
                    </a:cubicBezTo>
                    <a:cubicBezTo>
                      <a:pt x="31750" y="645263"/>
                      <a:pt x="35560" y="649073"/>
                      <a:pt x="44450" y="649073"/>
                    </a:cubicBezTo>
                    <a:cubicBezTo>
                      <a:pt x="66563" y="649073"/>
                      <a:pt x="97758" y="650343"/>
                      <a:pt x="126725" y="650343"/>
                    </a:cubicBezTo>
                    <a:cubicBezTo>
                      <a:pt x="169061" y="650343"/>
                      <a:pt x="213625" y="647803"/>
                      <a:pt x="255961" y="650343"/>
                    </a:cubicBezTo>
                    <a:cubicBezTo>
                      <a:pt x="325036" y="654153"/>
                      <a:pt x="394110" y="656693"/>
                      <a:pt x="463185" y="655423"/>
                    </a:cubicBezTo>
                    <a:cubicBezTo>
                      <a:pt x="507749" y="654153"/>
                      <a:pt x="550085" y="656693"/>
                      <a:pt x="594649" y="656693"/>
                    </a:cubicBezTo>
                    <a:cubicBezTo>
                      <a:pt x="659267" y="656693"/>
                      <a:pt x="723886" y="655423"/>
                      <a:pt x="788504" y="656693"/>
                    </a:cubicBezTo>
                    <a:cubicBezTo>
                      <a:pt x="884317" y="657963"/>
                      <a:pt x="1936033" y="647803"/>
                      <a:pt x="2034074" y="650343"/>
                    </a:cubicBezTo>
                    <a:cubicBezTo>
                      <a:pt x="2076410" y="651613"/>
                      <a:pt x="2118746" y="652883"/>
                      <a:pt x="2158854" y="652883"/>
                    </a:cubicBezTo>
                    <a:cubicBezTo>
                      <a:pt x="2232385" y="655423"/>
                      <a:pt x="2303687" y="651613"/>
                      <a:pt x="2377218" y="655423"/>
                    </a:cubicBezTo>
                    <a:cubicBezTo>
                      <a:pt x="2437380" y="657963"/>
                      <a:pt x="2497542" y="657963"/>
                      <a:pt x="2557704" y="660503"/>
                    </a:cubicBezTo>
                    <a:cubicBezTo>
                      <a:pt x="2646832" y="664313"/>
                      <a:pt x="2735960" y="666853"/>
                      <a:pt x="2825089" y="668123"/>
                    </a:cubicBezTo>
                    <a:cubicBezTo>
                      <a:pt x="2858512" y="668123"/>
                      <a:pt x="2878294" y="666853"/>
                      <a:pt x="2898615" y="666853"/>
                    </a:cubicBezTo>
                    <a:close/>
                  </a:path>
                </a:pathLst>
              </a:custGeom>
              <a:solidFill>
                <a:srgbClr val="F5FBF9"/>
              </a:solidFill>
            </p:spPr>
          </p:sp>
        </p:grpSp>
        <p:grpSp>
          <p:nvGrpSpPr>
            <p:cNvPr id="103" name="Group 12">
              <a:extLst>
                <a:ext uri="{FF2B5EF4-FFF2-40B4-BE49-F238E27FC236}">
                  <a16:creationId xmlns:a16="http://schemas.microsoft.com/office/drawing/2014/main" id="{22E1475A-E1F6-4621-9CE7-0F0CB5D48EE8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0" y="1062567"/>
              <a:ext cx="2013044" cy="2013044"/>
              <a:chOff x="0" y="0"/>
              <a:chExt cx="495300" cy="495300"/>
            </a:xfrm>
          </p:grpSpPr>
          <p:sp>
            <p:nvSpPr>
              <p:cNvPr id="166" name="Freeform 13">
                <a:extLst>
                  <a:ext uri="{FF2B5EF4-FFF2-40B4-BE49-F238E27FC236}">
                    <a16:creationId xmlns:a16="http://schemas.microsoft.com/office/drawing/2014/main" id="{353A07A0-48C3-4958-8983-BEDD8C663DDA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7" name="Freeform 14">
                <a:extLst>
                  <a:ext uri="{FF2B5EF4-FFF2-40B4-BE49-F238E27FC236}">
                    <a16:creationId xmlns:a16="http://schemas.microsoft.com/office/drawing/2014/main" id="{C5D99999-592D-4ACD-B403-AA592E729DCA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4" name="Group 15">
              <a:extLst>
                <a:ext uri="{FF2B5EF4-FFF2-40B4-BE49-F238E27FC236}">
                  <a16:creationId xmlns:a16="http://schemas.microsoft.com/office/drawing/2014/main" id="{5B53A0F5-03D7-4499-B4F4-F3FE85F44859}"/>
                </a:ext>
              </a:extLst>
            </p:cNvPr>
            <p:cNvGrpSpPr/>
            <p:nvPr/>
          </p:nvGrpSpPr>
          <p:grpSpPr>
            <a:xfrm rot="-10800000">
              <a:off x="1344260" y="5526022"/>
              <a:ext cx="6512191" cy="1531594"/>
              <a:chOff x="0" y="0"/>
              <a:chExt cx="2916394" cy="685903"/>
            </a:xfrm>
          </p:grpSpPr>
          <p:sp>
            <p:nvSpPr>
              <p:cNvPr id="164" name="Freeform 16">
                <a:extLst>
                  <a:ext uri="{FF2B5EF4-FFF2-40B4-BE49-F238E27FC236}">
                    <a16:creationId xmlns:a16="http://schemas.microsoft.com/office/drawing/2014/main" id="{E0ACD78F-AB08-4AAB-A868-303C7C7D8056}"/>
                  </a:ext>
                </a:extLst>
              </p:cNvPr>
              <p:cNvSpPr/>
              <p:nvPr/>
            </p:nvSpPr>
            <p:spPr>
              <a:xfrm>
                <a:off x="10160" y="16510"/>
                <a:ext cx="2893534" cy="657963"/>
              </a:xfrm>
              <a:custGeom>
                <a:avLst/>
                <a:gdLst/>
                <a:ahLst/>
                <a:cxnLst/>
                <a:rect l="l" t="t" r="r" b="b"/>
                <a:pathLst>
                  <a:path w="2893534" h="657963">
                    <a:moveTo>
                      <a:pt x="2893534" y="657963"/>
                    </a:moveTo>
                    <a:lnTo>
                      <a:pt x="0" y="650343"/>
                    </a:lnTo>
                    <a:lnTo>
                      <a:pt x="0" y="241426"/>
                    </a:lnTo>
                    <a:lnTo>
                      <a:pt x="17780" y="19050"/>
                    </a:lnTo>
                    <a:lnTo>
                      <a:pt x="1440769" y="0"/>
                    </a:lnTo>
                    <a:lnTo>
                      <a:pt x="2874484" y="5080"/>
                    </a:lnTo>
                    <a:close/>
                  </a:path>
                </a:pathLst>
              </a:custGeom>
              <a:solidFill>
                <a:srgbClr val="003B69"/>
              </a:solidFill>
            </p:spPr>
          </p:sp>
          <p:sp>
            <p:nvSpPr>
              <p:cNvPr id="165" name="Freeform 17">
                <a:extLst>
                  <a:ext uri="{FF2B5EF4-FFF2-40B4-BE49-F238E27FC236}">
                    <a16:creationId xmlns:a16="http://schemas.microsoft.com/office/drawing/2014/main" id="{BE5027AD-7F4C-4ACD-A045-120B98E9ED83}"/>
                  </a:ext>
                </a:extLst>
              </p:cNvPr>
              <p:cNvSpPr/>
              <p:nvPr/>
            </p:nvSpPr>
            <p:spPr>
              <a:xfrm>
                <a:off x="-3810" y="0"/>
                <a:ext cx="2922744" cy="684633"/>
              </a:xfrm>
              <a:custGeom>
                <a:avLst/>
                <a:gdLst/>
                <a:ahLst/>
                <a:cxnLst/>
                <a:rect l="l" t="t" r="r" b="b"/>
                <a:pathLst>
                  <a:path w="2922744" h="684633">
                    <a:moveTo>
                      <a:pt x="2888454" y="21590"/>
                    </a:moveTo>
                    <a:cubicBezTo>
                      <a:pt x="2889725" y="34290"/>
                      <a:pt x="2889725" y="44450"/>
                      <a:pt x="2890994" y="54610"/>
                    </a:cubicBezTo>
                    <a:cubicBezTo>
                      <a:pt x="2893535" y="72985"/>
                      <a:pt x="2894804" y="85493"/>
                      <a:pt x="2897344" y="97555"/>
                    </a:cubicBezTo>
                    <a:cubicBezTo>
                      <a:pt x="2897344" y="114978"/>
                      <a:pt x="2910044" y="458523"/>
                      <a:pt x="2916394" y="475946"/>
                    </a:cubicBezTo>
                    <a:cubicBezTo>
                      <a:pt x="2922744" y="502304"/>
                      <a:pt x="2918935" y="529108"/>
                      <a:pt x="2918935" y="555466"/>
                    </a:cubicBezTo>
                    <a:cubicBezTo>
                      <a:pt x="2918935" y="578696"/>
                      <a:pt x="2920204" y="600140"/>
                      <a:pt x="2921475" y="623673"/>
                    </a:cubicBezTo>
                    <a:cubicBezTo>
                      <a:pt x="2921475" y="645263"/>
                      <a:pt x="2921475" y="659233"/>
                      <a:pt x="2921475" y="683363"/>
                    </a:cubicBezTo>
                    <a:cubicBezTo>
                      <a:pt x="2898615" y="683363"/>
                      <a:pt x="2878294" y="684633"/>
                      <a:pt x="2854056" y="683363"/>
                    </a:cubicBezTo>
                    <a:cubicBezTo>
                      <a:pt x="2709222" y="678283"/>
                      <a:pt x="2562160" y="684633"/>
                      <a:pt x="2417326" y="679553"/>
                    </a:cubicBezTo>
                    <a:cubicBezTo>
                      <a:pt x="2330426" y="675743"/>
                      <a:pt x="2245754" y="678283"/>
                      <a:pt x="2158854" y="675743"/>
                    </a:cubicBezTo>
                    <a:cubicBezTo>
                      <a:pt x="2118746" y="674473"/>
                      <a:pt x="2078638" y="673203"/>
                      <a:pt x="2038530" y="671933"/>
                    </a:cubicBezTo>
                    <a:cubicBezTo>
                      <a:pt x="2014020" y="671933"/>
                      <a:pt x="1991738" y="673203"/>
                      <a:pt x="1967227" y="673203"/>
                    </a:cubicBezTo>
                    <a:cubicBezTo>
                      <a:pt x="1904838" y="671933"/>
                      <a:pt x="1733265" y="673203"/>
                      <a:pt x="1670875" y="671933"/>
                    </a:cubicBezTo>
                    <a:cubicBezTo>
                      <a:pt x="1626311" y="670663"/>
                      <a:pt x="735027" y="679553"/>
                      <a:pt x="690462" y="678283"/>
                    </a:cubicBezTo>
                    <a:cubicBezTo>
                      <a:pt x="679321" y="678283"/>
                      <a:pt x="665952" y="679553"/>
                      <a:pt x="654811" y="679553"/>
                    </a:cubicBezTo>
                    <a:cubicBezTo>
                      <a:pt x="628072" y="679553"/>
                      <a:pt x="603562" y="680823"/>
                      <a:pt x="576824" y="680823"/>
                    </a:cubicBezTo>
                    <a:cubicBezTo>
                      <a:pt x="509977" y="680823"/>
                      <a:pt x="445359" y="679553"/>
                      <a:pt x="378513" y="678283"/>
                    </a:cubicBezTo>
                    <a:cubicBezTo>
                      <a:pt x="338405" y="677013"/>
                      <a:pt x="298297" y="675743"/>
                      <a:pt x="260418" y="674473"/>
                    </a:cubicBezTo>
                    <a:cubicBezTo>
                      <a:pt x="189115" y="673203"/>
                      <a:pt x="117812" y="671933"/>
                      <a:pt x="48260" y="671933"/>
                    </a:cubicBezTo>
                    <a:cubicBezTo>
                      <a:pt x="38100" y="671933"/>
                      <a:pt x="29210" y="671933"/>
                      <a:pt x="19050" y="670663"/>
                    </a:cubicBezTo>
                    <a:cubicBezTo>
                      <a:pt x="10160" y="669393"/>
                      <a:pt x="5080" y="663043"/>
                      <a:pt x="7620" y="654153"/>
                    </a:cubicBezTo>
                    <a:cubicBezTo>
                      <a:pt x="16510" y="622477"/>
                      <a:pt x="12700" y="611309"/>
                      <a:pt x="11430" y="599693"/>
                    </a:cubicBezTo>
                    <a:cubicBezTo>
                      <a:pt x="10160" y="576016"/>
                      <a:pt x="6350" y="552785"/>
                      <a:pt x="7620" y="529108"/>
                    </a:cubicBezTo>
                    <a:cubicBezTo>
                      <a:pt x="5080" y="499623"/>
                      <a:pt x="0" y="134635"/>
                      <a:pt x="7620" y="104703"/>
                    </a:cubicBezTo>
                    <a:cubicBezTo>
                      <a:pt x="8890" y="98896"/>
                      <a:pt x="7620" y="92641"/>
                      <a:pt x="8890" y="86834"/>
                    </a:cubicBezTo>
                    <a:cubicBezTo>
                      <a:pt x="10160" y="77452"/>
                      <a:pt x="12700" y="67177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62107" y="30480"/>
                      <a:pt x="97758" y="29210"/>
                    </a:cubicBezTo>
                    <a:cubicBezTo>
                      <a:pt x="157920" y="25400"/>
                      <a:pt x="218082" y="22860"/>
                      <a:pt x="280472" y="20320"/>
                    </a:cubicBezTo>
                    <a:cubicBezTo>
                      <a:pt x="322808" y="17780"/>
                      <a:pt x="365144" y="16510"/>
                      <a:pt x="405251" y="13970"/>
                    </a:cubicBezTo>
                    <a:cubicBezTo>
                      <a:pt x="445359" y="11430"/>
                      <a:pt x="487695" y="8890"/>
                      <a:pt x="527803" y="8890"/>
                    </a:cubicBezTo>
                    <a:cubicBezTo>
                      <a:pt x="572367" y="7620"/>
                      <a:pt x="616931" y="10160"/>
                      <a:pt x="661496" y="8890"/>
                    </a:cubicBezTo>
                    <a:cubicBezTo>
                      <a:pt x="717201" y="8890"/>
                      <a:pt x="1726581" y="6350"/>
                      <a:pt x="1782286" y="5080"/>
                    </a:cubicBezTo>
                    <a:cubicBezTo>
                      <a:pt x="1835763" y="3810"/>
                      <a:pt x="1889240" y="2540"/>
                      <a:pt x="1944945" y="2540"/>
                    </a:cubicBezTo>
                    <a:cubicBezTo>
                      <a:pt x="2036302" y="1270"/>
                      <a:pt x="2125430" y="0"/>
                      <a:pt x="2216787" y="0"/>
                    </a:cubicBezTo>
                    <a:cubicBezTo>
                      <a:pt x="2254667" y="0"/>
                      <a:pt x="2294774" y="2540"/>
                      <a:pt x="2332654" y="2540"/>
                    </a:cubicBezTo>
                    <a:cubicBezTo>
                      <a:pt x="2437380" y="3810"/>
                      <a:pt x="2544334" y="5080"/>
                      <a:pt x="2649060" y="7620"/>
                    </a:cubicBezTo>
                    <a:cubicBezTo>
                      <a:pt x="2704765" y="8890"/>
                      <a:pt x="2760471" y="12700"/>
                      <a:pt x="2816176" y="16510"/>
                    </a:cubicBezTo>
                    <a:cubicBezTo>
                      <a:pt x="2829545" y="16510"/>
                      <a:pt x="2842914" y="16510"/>
                      <a:pt x="2854056" y="16510"/>
                    </a:cubicBezTo>
                    <a:cubicBezTo>
                      <a:pt x="2869404" y="17780"/>
                      <a:pt x="2878294" y="20320"/>
                      <a:pt x="2888454" y="21590"/>
                    </a:cubicBezTo>
                    <a:close/>
                    <a:moveTo>
                      <a:pt x="2898615" y="666853"/>
                    </a:moveTo>
                    <a:cubicBezTo>
                      <a:pt x="2899885" y="650343"/>
                      <a:pt x="2901154" y="637643"/>
                      <a:pt x="2901154" y="624943"/>
                    </a:cubicBezTo>
                    <a:cubicBezTo>
                      <a:pt x="2899885" y="597906"/>
                      <a:pt x="2898615" y="574229"/>
                      <a:pt x="2898615" y="548765"/>
                    </a:cubicBezTo>
                    <a:cubicBezTo>
                      <a:pt x="2898615" y="537149"/>
                      <a:pt x="2901154" y="525534"/>
                      <a:pt x="2899885" y="513919"/>
                    </a:cubicBezTo>
                    <a:cubicBezTo>
                      <a:pt x="2899885" y="503197"/>
                      <a:pt x="2898615" y="492028"/>
                      <a:pt x="2897345" y="481307"/>
                    </a:cubicBezTo>
                    <a:cubicBezTo>
                      <a:pt x="2892265" y="464777"/>
                      <a:pt x="2880835" y="122573"/>
                      <a:pt x="2880835" y="106044"/>
                    </a:cubicBezTo>
                    <a:cubicBezTo>
                      <a:pt x="2878295" y="92195"/>
                      <a:pt x="2875754" y="77899"/>
                      <a:pt x="2873215" y="63500"/>
                    </a:cubicBezTo>
                    <a:cubicBezTo>
                      <a:pt x="2871945" y="44450"/>
                      <a:pt x="2870675" y="43180"/>
                      <a:pt x="2847371" y="41910"/>
                    </a:cubicBezTo>
                    <a:cubicBezTo>
                      <a:pt x="2840686" y="41910"/>
                      <a:pt x="2836230" y="41910"/>
                      <a:pt x="2829545" y="40640"/>
                    </a:cubicBezTo>
                    <a:cubicBezTo>
                      <a:pt x="2773840" y="36830"/>
                      <a:pt x="2715906" y="31750"/>
                      <a:pt x="2660201" y="30480"/>
                    </a:cubicBezTo>
                    <a:cubicBezTo>
                      <a:pt x="2524280" y="26670"/>
                      <a:pt x="2386131" y="25400"/>
                      <a:pt x="2250210" y="22860"/>
                    </a:cubicBezTo>
                    <a:cubicBezTo>
                      <a:pt x="2230156" y="22860"/>
                      <a:pt x="2207874" y="22860"/>
                      <a:pt x="2187820" y="22860"/>
                    </a:cubicBezTo>
                    <a:cubicBezTo>
                      <a:pt x="2154397" y="22860"/>
                      <a:pt x="2120974" y="22860"/>
                      <a:pt x="2089779" y="22860"/>
                    </a:cubicBezTo>
                    <a:cubicBezTo>
                      <a:pt x="2018476" y="22860"/>
                      <a:pt x="1947174" y="22860"/>
                      <a:pt x="1878099" y="24130"/>
                    </a:cubicBezTo>
                    <a:cubicBezTo>
                      <a:pt x="1817937" y="25400"/>
                      <a:pt x="804101" y="29210"/>
                      <a:pt x="743939" y="29210"/>
                    </a:cubicBezTo>
                    <a:cubicBezTo>
                      <a:pt x="645898" y="29210"/>
                      <a:pt x="547857" y="26670"/>
                      <a:pt x="449816" y="33020"/>
                    </a:cubicBezTo>
                    <a:cubicBezTo>
                      <a:pt x="398567" y="36830"/>
                      <a:pt x="349546" y="36830"/>
                      <a:pt x="300525" y="38100"/>
                    </a:cubicBezTo>
                    <a:cubicBezTo>
                      <a:pt x="215853" y="41910"/>
                      <a:pt x="131181" y="45720"/>
                      <a:pt x="49530" y="50800"/>
                    </a:cubicBezTo>
                    <a:cubicBezTo>
                      <a:pt x="36830" y="50800"/>
                      <a:pt x="34290" y="53340"/>
                      <a:pt x="33020" y="65837"/>
                    </a:cubicBezTo>
                    <a:cubicBezTo>
                      <a:pt x="31750" y="73878"/>
                      <a:pt x="31750" y="81919"/>
                      <a:pt x="30480" y="89961"/>
                    </a:cubicBezTo>
                    <a:cubicBezTo>
                      <a:pt x="29210" y="103363"/>
                      <a:pt x="26670" y="116319"/>
                      <a:pt x="25400" y="129721"/>
                    </a:cubicBezTo>
                    <a:cubicBezTo>
                      <a:pt x="20320" y="144017"/>
                      <a:pt x="26670" y="493369"/>
                      <a:pt x="29210" y="507664"/>
                    </a:cubicBezTo>
                    <a:cubicBezTo>
                      <a:pt x="29210" y="522854"/>
                      <a:pt x="29210" y="538490"/>
                      <a:pt x="30480" y="553679"/>
                    </a:cubicBezTo>
                    <a:cubicBezTo>
                      <a:pt x="30480" y="564847"/>
                      <a:pt x="33020" y="576016"/>
                      <a:pt x="33020" y="587185"/>
                    </a:cubicBezTo>
                    <a:cubicBezTo>
                      <a:pt x="33020" y="599247"/>
                      <a:pt x="33020" y="611309"/>
                      <a:pt x="31750" y="624943"/>
                    </a:cubicBezTo>
                    <a:cubicBezTo>
                      <a:pt x="31750" y="628753"/>
                      <a:pt x="31750" y="631293"/>
                      <a:pt x="31750" y="635103"/>
                    </a:cubicBezTo>
                    <a:cubicBezTo>
                      <a:pt x="31750" y="645263"/>
                      <a:pt x="35560" y="649073"/>
                      <a:pt x="44450" y="649073"/>
                    </a:cubicBezTo>
                    <a:cubicBezTo>
                      <a:pt x="66563" y="649073"/>
                      <a:pt x="97758" y="650343"/>
                      <a:pt x="126725" y="650343"/>
                    </a:cubicBezTo>
                    <a:cubicBezTo>
                      <a:pt x="169061" y="650343"/>
                      <a:pt x="213625" y="647803"/>
                      <a:pt x="255961" y="650343"/>
                    </a:cubicBezTo>
                    <a:cubicBezTo>
                      <a:pt x="325036" y="654153"/>
                      <a:pt x="394110" y="656693"/>
                      <a:pt x="463185" y="655423"/>
                    </a:cubicBezTo>
                    <a:cubicBezTo>
                      <a:pt x="507749" y="654153"/>
                      <a:pt x="550085" y="656693"/>
                      <a:pt x="594649" y="656693"/>
                    </a:cubicBezTo>
                    <a:cubicBezTo>
                      <a:pt x="659267" y="656693"/>
                      <a:pt x="723886" y="655423"/>
                      <a:pt x="788504" y="656693"/>
                    </a:cubicBezTo>
                    <a:cubicBezTo>
                      <a:pt x="884317" y="657963"/>
                      <a:pt x="1936033" y="647803"/>
                      <a:pt x="2034074" y="650343"/>
                    </a:cubicBezTo>
                    <a:cubicBezTo>
                      <a:pt x="2076410" y="651613"/>
                      <a:pt x="2118746" y="652883"/>
                      <a:pt x="2158854" y="652883"/>
                    </a:cubicBezTo>
                    <a:cubicBezTo>
                      <a:pt x="2232385" y="655423"/>
                      <a:pt x="2303687" y="651613"/>
                      <a:pt x="2377218" y="655423"/>
                    </a:cubicBezTo>
                    <a:cubicBezTo>
                      <a:pt x="2437380" y="657963"/>
                      <a:pt x="2497542" y="657963"/>
                      <a:pt x="2557704" y="660503"/>
                    </a:cubicBezTo>
                    <a:cubicBezTo>
                      <a:pt x="2646832" y="664313"/>
                      <a:pt x="2735960" y="666853"/>
                      <a:pt x="2825089" y="668123"/>
                    </a:cubicBezTo>
                    <a:cubicBezTo>
                      <a:pt x="2858512" y="668123"/>
                      <a:pt x="2878294" y="666853"/>
                      <a:pt x="2898615" y="666853"/>
                    </a:cubicBezTo>
                    <a:close/>
                  </a:path>
                </a:pathLst>
              </a:custGeom>
              <a:solidFill>
                <a:srgbClr val="F5FBF9"/>
              </a:solidFill>
            </p:spPr>
          </p:sp>
        </p:grpSp>
        <p:grpSp>
          <p:nvGrpSpPr>
            <p:cNvPr id="105" name="Group 18">
              <a:extLst>
                <a:ext uri="{FF2B5EF4-FFF2-40B4-BE49-F238E27FC236}">
                  <a16:creationId xmlns:a16="http://schemas.microsoft.com/office/drawing/2014/main" id="{5B29A39A-87B5-484B-8159-A1425DDD9E4A}"/>
                </a:ext>
              </a:extLst>
            </p:cNvPr>
            <p:cNvGrpSpPr/>
            <p:nvPr/>
          </p:nvGrpSpPr>
          <p:grpSpPr>
            <a:xfrm rot="-10800000">
              <a:off x="1344260" y="9065387"/>
              <a:ext cx="6512191" cy="1531594"/>
              <a:chOff x="0" y="0"/>
              <a:chExt cx="2916394" cy="685903"/>
            </a:xfrm>
          </p:grpSpPr>
          <p:sp>
            <p:nvSpPr>
              <p:cNvPr id="162" name="Freeform 19">
                <a:extLst>
                  <a:ext uri="{FF2B5EF4-FFF2-40B4-BE49-F238E27FC236}">
                    <a16:creationId xmlns:a16="http://schemas.microsoft.com/office/drawing/2014/main" id="{743A393E-A908-4A56-8B82-410FB38C73D2}"/>
                  </a:ext>
                </a:extLst>
              </p:cNvPr>
              <p:cNvSpPr/>
              <p:nvPr/>
            </p:nvSpPr>
            <p:spPr>
              <a:xfrm>
                <a:off x="10160" y="16510"/>
                <a:ext cx="2893534" cy="657963"/>
              </a:xfrm>
              <a:custGeom>
                <a:avLst/>
                <a:gdLst/>
                <a:ahLst/>
                <a:cxnLst/>
                <a:rect l="l" t="t" r="r" b="b"/>
                <a:pathLst>
                  <a:path w="2893534" h="657963">
                    <a:moveTo>
                      <a:pt x="2893534" y="657963"/>
                    </a:moveTo>
                    <a:lnTo>
                      <a:pt x="0" y="650343"/>
                    </a:lnTo>
                    <a:lnTo>
                      <a:pt x="0" y="241426"/>
                    </a:lnTo>
                    <a:lnTo>
                      <a:pt x="17780" y="19050"/>
                    </a:lnTo>
                    <a:lnTo>
                      <a:pt x="1440769" y="0"/>
                    </a:lnTo>
                    <a:lnTo>
                      <a:pt x="2874484" y="5080"/>
                    </a:lnTo>
                    <a:close/>
                  </a:path>
                </a:pathLst>
              </a:custGeom>
              <a:solidFill>
                <a:srgbClr val="003B69"/>
              </a:solidFill>
            </p:spPr>
          </p:sp>
          <p:sp>
            <p:nvSpPr>
              <p:cNvPr id="163" name="Freeform 20">
                <a:extLst>
                  <a:ext uri="{FF2B5EF4-FFF2-40B4-BE49-F238E27FC236}">
                    <a16:creationId xmlns:a16="http://schemas.microsoft.com/office/drawing/2014/main" id="{B90F2529-ECCF-44B1-9A3F-BFF14DBB58A9}"/>
                  </a:ext>
                </a:extLst>
              </p:cNvPr>
              <p:cNvSpPr/>
              <p:nvPr/>
            </p:nvSpPr>
            <p:spPr>
              <a:xfrm>
                <a:off x="-3810" y="0"/>
                <a:ext cx="2922744" cy="684633"/>
              </a:xfrm>
              <a:custGeom>
                <a:avLst/>
                <a:gdLst/>
                <a:ahLst/>
                <a:cxnLst/>
                <a:rect l="l" t="t" r="r" b="b"/>
                <a:pathLst>
                  <a:path w="2922744" h="684633">
                    <a:moveTo>
                      <a:pt x="2888454" y="21590"/>
                    </a:moveTo>
                    <a:cubicBezTo>
                      <a:pt x="2889725" y="34290"/>
                      <a:pt x="2889725" y="44450"/>
                      <a:pt x="2890994" y="54610"/>
                    </a:cubicBezTo>
                    <a:cubicBezTo>
                      <a:pt x="2893535" y="72985"/>
                      <a:pt x="2894804" y="85493"/>
                      <a:pt x="2897344" y="97555"/>
                    </a:cubicBezTo>
                    <a:cubicBezTo>
                      <a:pt x="2897344" y="114978"/>
                      <a:pt x="2910044" y="458523"/>
                      <a:pt x="2916394" y="475946"/>
                    </a:cubicBezTo>
                    <a:cubicBezTo>
                      <a:pt x="2922744" y="502304"/>
                      <a:pt x="2918935" y="529108"/>
                      <a:pt x="2918935" y="555466"/>
                    </a:cubicBezTo>
                    <a:cubicBezTo>
                      <a:pt x="2918935" y="578696"/>
                      <a:pt x="2920204" y="600140"/>
                      <a:pt x="2921475" y="623673"/>
                    </a:cubicBezTo>
                    <a:cubicBezTo>
                      <a:pt x="2921475" y="645263"/>
                      <a:pt x="2921475" y="659233"/>
                      <a:pt x="2921475" y="683363"/>
                    </a:cubicBezTo>
                    <a:cubicBezTo>
                      <a:pt x="2898615" y="683363"/>
                      <a:pt x="2878294" y="684633"/>
                      <a:pt x="2854056" y="683363"/>
                    </a:cubicBezTo>
                    <a:cubicBezTo>
                      <a:pt x="2709222" y="678283"/>
                      <a:pt x="2562160" y="684633"/>
                      <a:pt x="2417326" y="679553"/>
                    </a:cubicBezTo>
                    <a:cubicBezTo>
                      <a:pt x="2330426" y="675743"/>
                      <a:pt x="2245754" y="678283"/>
                      <a:pt x="2158854" y="675743"/>
                    </a:cubicBezTo>
                    <a:cubicBezTo>
                      <a:pt x="2118746" y="674473"/>
                      <a:pt x="2078638" y="673203"/>
                      <a:pt x="2038530" y="671933"/>
                    </a:cubicBezTo>
                    <a:cubicBezTo>
                      <a:pt x="2014020" y="671933"/>
                      <a:pt x="1991738" y="673203"/>
                      <a:pt x="1967227" y="673203"/>
                    </a:cubicBezTo>
                    <a:cubicBezTo>
                      <a:pt x="1904838" y="671933"/>
                      <a:pt x="1733265" y="673203"/>
                      <a:pt x="1670875" y="671933"/>
                    </a:cubicBezTo>
                    <a:cubicBezTo>
                      <a:pt x="1626311" y="670663"/>
                      <a:pt x="735027" y="679553"/>
                      <a:pt x="690462" y="678283"/>
                    </a:cubicBezTo>
                    <a:cubicBezTo>
                      <a:pt x="679321" y="678283"/>
                      <a:pt x="665952" y="679553"/>
                      <a:pt x="654811" y="679553"/>
                    </a:cubicBezTo>
                    <a:cubicBezTo>
                      <a:pt x="628072" y="679553"/>
                      <a:pt x="603562" y="680823"/>
                      <a:pt x="576824" y="680823"/>
                    </a:cubicBezTo>
                    <a:cubicBezTo>
                      <a:pt x="509977" y="680823"/>
                      <a:pt x="445359" y="679553"/>
                      <a:pt x="378513" y="678283"/>
                    </a:cubicBezTo>
                    <a:cubicBezTo>
                      <a:pt x="338405" y="677013"/>
                      <a:pt x="298297" y="675743"/>
                      <a:pt x="260418" y="674473"/>
                    </a:cubicBezTo>
                    <a:cubicBezTo>
                      <a:pt x="189115" y="673203"/>
                      <a:pt x="117812" y="671933"/>
                      <a:pt x="48260" y="671933"/>
                    </a:cubicBezTo>
                    <a:cubicBezTo>
                      <a:pt x="38100" y="671933"/>
                      <a:pt x="29210" y="671933"/>
                      <a:pt x="19050" y="670663"/>
                    </a:cubicBezTo>
                    <a:cubicBezTo>
                      <a:pt x="10160" y="669393"/>
                      <a:pt x="5080" y="663043"/>
                      <a:pt x="7620" y="654153"/>
                    </a:cubicBezTo>
                    <a:cubicBezTo>
                      <a:pt x="16510" y="622477"/>
                      <a:pt x="12700" y="611309"/>
                      <a:pt x="11430" y="599693"/>
                    </a:cubicBezTo>
                    <a:cubicBezTo>
                      <a:pt x="10160" y="576016"/>
                      <a:pt x="6350" y="552785"/>
                      <a:pt x="7620" y="529108"/>
                    </a:cubicBezTo>
                    <a:cubicBezTo>
                      <a:pt x="5080" y="499623"/>
                      <a:pt x="0" y="134635"/>
                      <a:pt x="7620" y="104703"/>
                    </a:cubicBezTo>
                    <a:cubicBezTo>
                      <a:pt x="8890" y="98896"/>
                      <a:pt x="7620" y="92641"/>
                      <a:pt x="8890" y="86834"/>
                    </a:cubicBezTo>
                    <a:cubicBezTo>
                      <a:pt x="10160" y="77452"/>
                      <a:pt x="12700" y="67177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62107" y="30480"/>
                      <a:pt x="97758" y="29210"/>
                    </a:cubicBezTo>
                    <a:cubicBezTo>
                      <a:pt x="157920" y="25400"/>
                      <a:pt x="218082" y="22860"/>
                      <a:pt x="280472" y="20320"/>
                    </a:cubicBezTo>
                    <a:cubicBezTo>
                      <a:pt x="322808" y="17780"/>
                      <a:pt x="365144" y="16510"/>
                      <a:pt x="405251" y="13970"/>
                    </a:cubicBezTo>
                    <a:cubicBezTo>
                      <a:pt x="445359" y="11430"/>
                      <a:pt x="487695" y="8890"/>
                      <a:pt x="527803" y="8890"/>
                    </a:cubicBezTo>
                    <a:cubicBezTo>
                      <a:pt x="572367" y="7620"/>
                      <a:pt x="616931" y="10160"/>
                      <a:pt x="661496" y="8890"/>
                    </a:cubicBezTo>
                    <a:cubicBezTo>
                      <a:pt x="717201" y="8890"/>
                      <a:pt x="1726581" y="6350"/>
                      <a:pt x="1782286" y="5080"/>
                    </a:cubicBezTo>
                    <a:cubicBezTo>
                      <a:pt x="1835763" y="3810"/>
                      <a:pt x="1889240" y="2540"/>
                      <a:pt x="1944945" y="2540"/>
                    </a:cubicBezTo>
                    <a:cubicBezTo>
                      <a:pt x="2036302" y="1270"/>
                      <a:pt x="2125430" y="0"/>
                      <a:pt x="2216787" y="0"/>
                    </a:cubicBezTo>
                    <a:cubicBezTo>
                      <a:pt x="2254667" y="0"/>
                      <a:pt x="2294774" y="2540"/>
                      <a:pt x="2332654" y="2540"/>
                    </a:cubicBezTo>
                    <a:cubicBezTo>
                      <a:pt x="2437380" y="3810"/>
                      <a:pt x="2544334" y="5080"/>
                      <a:pt x="2649060" y="7620"/>
                    </a:cubicBezTo>
                    <a:cubicBezTo>
                      <a:pt x="2704765" y="8890"/>
                      <a:pt x="2760471" y="12700"/>
                      <a:pt x="2816176" y="16510"/>
                    </a:cubicBezTo>
                    <a:cubicBezTo>
                      <a:pt x="2829545" y="16510"/>
                      <a:pt x="2842914" y="16510"/>
                      <a:pt x="2854056" y="16510"/>
                    </a:cubicBezTo>
                    <a:cubicBezTo>
                      <a:pt x="2869404" y="17780"/>
                      <a:pt x="2878294" y="20320"/>
                      <a:pt x="2888454" y="21590"/>
                    </a:cubicBezTo>
                    <a:close/>
                    <a:moveTo>
                      <a:pt x="2898615" y="666853"/>
                    </a:moveTo>
                    <a:cubicBezTo>
                      <a:pt x="2899885" y="650343"/>
                      <a:pt x="2901154" y="637643"/>
                      <a:pt x="2901154" y="624943"/>
                    </a:cubicBezTo>
                    <a:cubicBezTo>
                      <a:pt x="2899885" y="597906"/>
                      <a:pt x="2898615" y="574229"/>
                      <a:pt x="2898615" y="548765"/>
                    </a:cubicBezTo>
                    <a:cubicBezTo>
                      <a:pt x="2898615" y="537149"/>
                      <a:pt x="2901154" y="525534"/>
                      <a:pt x="2899885" y="513919"/>
                    </a:cubicBezTo>
                    <a:cubicBezTo>
                      <a:pt x="2899885" y="503197"/>
                      <a:pt x="2898615" y="492028"/>
                      <a:pt x="2897345" y="481307"/>
                    </a:cubicBezTo>
                    <a:cubicBezTo>
                      <a:pt x="2892265" y="464777"/>
                      <a:pt x="2880835" y="122573"/>
                      <a:pt x="2880835" y="106044"/>
                    </a:cubicBezTo>
                    <a:cubicBezTo>
                      <a:pt x="2878295" y="92195"/>
                      <a:pt x="2875754" y="77899"/>
                      <a:pt x="2873215" y="63500"/>
                    </a:cubicBezTo>
                    <a:cubicBezTo>
                      <a:pt x="2871945" y="44450"/>
                      <a:pt x="2870675" y="43180"/>
                      <a:pt x="2847371" y="41910"/>
                    </a:cubicBezTo>
                    <a:cubicBezTo>
                      <a:pt x="2840686" y="41910"/>
                      <a:pt x="2836230" y="41910"/>
                      <a:pt x="2829545" y="40640"/>
                    </a:cubicBezTo>
                    <a:cubicBezTo>
                      <a:pt x="2773840" y="36830"/>
                      <a:pt x="2715906" y="31750"/>
                      <a:pt x="2660201" y="30480"/>
                    </a:cubicBezTo>
                    <a:cubicBezTo>
                      <a:pt x="2524280" y="26670"/>
                      <a:pt x="2386131" y="25400"/>
                      <a:pt x="2250210" y="22860"/>
                    </a:cubicBezTo>
                    <a:cubicBezTo>
                      <a:pt x="2230156" y="22860"/>
                      <a:pt x="2207874" y="22860"/>
                      <a:pt x="2187820" y="22860"/>
                    </a:cubicBezTo>
                    <a:cubicBezTo>
                      <a:pt x="2154397" y="22860"/>
                      <a:pt x="2120974" y="22860"/>
                      <a:pt x="2089779" y="22860"/>
                    </a:cubicBezTo>
                    <a:cubicBezTo>
                      <a:pt x="2018476" y="22860"/>
                      <a:pt x="1947174" y="22860"/>
                      <a:pt x="1878099" y="24130"/>
                    </a:cubicBezTo>
                    <a:cubicBezTo>
                      <a:pt x="1817937" y="25400"/>
                      <a:pt x="804101" y="29210"/>
                      <a:pt x="743939" y="29210"/>
                    </a:cubicBezTo>
                    <a:cubicBezTo>
                      <a:pt x="645898" y="29210"/>
                      <a:pt x="547857" y="26670"/>
                      <a:pt x="449816" y="33020"/>
                    </a:cubicBezTo>
                    <a:cubicBezTo>
                      <a:pt x="398567" y="36830"/>
                      <a:pt x="349546" y="36830"/>
                      <a:pt x="300525" y="38100"/>
                    </a:cubicBezTo>
                    <a:cubicBezTo>
                      <a:pt x="215853" y="41910"/>
                      <a:pt x="131181" y="45720"/>
                      <a:pt x="49530" y="50800"/>
                    </a:cubicBezTo>
                    <a:cubicBezTo>
                      <a:pt x="36830" y="50800"/>
                      <a:pt x="34290" y="53340"/>
                      <a:pt x="33020" y="65837"/>
                    </a:cubicBezTo>
                    <a:cubicBezTo>
                      <a:pt x="31750" y="73878"/>
                      <a:pt x="31750" y="81919"/>
                      <a:pt x="30480" y="89961"/>
                    </a:cubicBezTo>
                    <a:cubicBezTo>
                      <a:pt x="29210" y="103363"/>
                      <a:pt x="26670" y="116319"/>
                      <a:pt x="25400" y="129721"/>
                    </a:cubicBezTo>
                    <a:cubicBezTo>
                      <a:pt x="20320" y="144017"/>
                      <a:pt x="26670" y="493369"/>
                      <a:pt x="29210" y="507664"/>
                    </a:cubicBezTo>
                    <a:cubicBezTo>
                      <a:pt x="29210" y="522854"/>
                      <a:pt x="29210" y="538490"/>
                      <a:pt x="30480" y="553679"/>
                    </a:cubicBezTo>
                    <a:cubicBezTo>
                      <a:pt x="30480" y="564847"/>
                      <a:pt x="33020" y="576016"/>
                      <a:pt x="33020" y="587185"/>
                    </a:cubicBezTo>
                    <a:cubicBezTo>
                      <a:pt x="33020" y="599247"/>
                      <a:pt x="33020" y="611309"/>
                      <a:pt x="31750" y="624943"/>
                    </a:cubicBezTo>
                    <a:cubicBezTo>
                      <a:pt x="31750" y="628753"/>
                      <a:pt x="31750" y="631293"/>
                      <a:pt x="31750" y="635103"/>
                    </a:cubicBezTo>
                    <a:cubicBezTo>
                      <a:pt x="31750" y="645263"/>
                      <a:pt x="35560" y="649073"/>
                      <a:pt x="44450" y="649073"/>
                    </a:cubicBezTo>
                    <a:cubicBezTo>
                      <a:pt x="66563" y="649073"/>
                      <a:pt x="97758" y="650343"/>
                      <a:pt x="126725" y="650343"/>
                    </a:cubicBezTo>
                    <a:cubicBezTo>
                      <a:pt x="169061" y="650343"/>
                      <a:pt x="213625" y="647803"/>
                      <a:pt x="255961" y="650343"/>
                    </a:cubicBezTo>
                    <a:cubicBezTo>
                      <a:pt x="325036" y="654153"/>
                      <a:pt x="394110" y="656693"/>
                      <a:pt x="463185" y="655423"/>
                    </a:cubicBezTo>
                    <a:cubicBezTo>
                      <a:pt x="507749" y="654153"/>
                      <a:pt x="550085" y="656693"/>
                      <a:pt x="594649" y="656693"/>
                    </a:cubicBezTo>
                    <a:cubicBezTo>
                      <a:pt x="659267" y="656693"/>
                      <a:pt x="723886" y="655423"/>
                      <a:pt x="788504" y="656693"/>
                    </a:cubicBezTo>
                    <a:cubicBezTo>
                      <a:pt x="884317" y="657963"/>
                      <a:pt x="1936033" y="647803"/>
                      <a:pt x="2034074" y="650343"/>
                    </a:cubicBezTo>
                    <a:cubicBezTo>
                      <a:pt x="2076410" y="651613"/>
                      <a:pt x="2118746" y="652883"/>
                      <a:pt x="2158854" y="652883"/>
                    </a:cubicBezTo>
                    <a:cubicBezTo>
                      <a:pt x="2232385" y="655423"/>
                      <a:pt x="2303687" y="651613"/>
                      <a:pt x="2377218" y="655423"/>
                    </a:cubicBezTo>
                    <a:cubicBezTo>
                      <a:pt x="2437380" y="657963"/>
                      <a:pt x="2497542" y="657963"/>
                      <a:pt x="2557704" y="660503"/>
                    </a:cubicBezTo>
                    <a:cubicBezTo>
                      <a:pt x="2646832" y="664313"/>
                      <a:pt x="2735960" y="666853"/>
                      <a:pt x="2825089" y="668123"/>
                    </a:cubicBezTo>
                    <a:cubicBezTo>
                      <a:pt x="2858512" y="668123"/>
                      <a:pt x="2878294" y="666853"/>
                      <a:pt x="2898615" y="666853"/>
                    </a:cubicBezTo>
                    <a:close/>
                  </a:path>
                </a:pathLst>
              </a:custGeom>
              <a:solidFill>
                <a:srgbClr val="F5FBF9"/>
              </a:solidFill>
            </p:spPr>
          </p:sp>
        </p:grpSp>
        <p:grpSp>
          <p:nvGrpSpPr>
            <p:cNvPr id="106" name="Group 21">
              <a:extLst>
                <a:ext uri="{FF2B5EF4-FFF2-40B4-BE49-F238E27FC236}">
                  <a16:creationId xmlns:a16="http://schemas.microsoft.com/office/drawing/2014/main" id="{83807B16-D422-4B2C-B8D6-D33D9242301D}"/>
                </a:ext>
              </a:extLst>
            </p:cNvPr>
            <p:cNvGrpSpPr/>
            <p:nvPr/>
          </p:nvGrpSpPr>
          <p:grpSpPr>
            <a:xfrm rot="-10800000">
              <a:off x="1338589" y="10839410"/>
              <a:ext cx="6526370" cy="1528758"/>
              <a:chOff x="-3810" y="0"/>
              <a:chExt cx="2922744" cy="684633"/>
            </a:xfrm>
          </p:grpSpPr>
          <p:sp>
            <p:nvSpPr>
              <p:cNvPr id="160" name="Freeform 22">
                <a:extLst>
                  <a:ext uri="{FF2B5EF4-FFF2-40B4-BE49-F238E27FC236}">
                    <a16:creationId xmlns:a16="http://schemas.microsoft.com/office/drawing/2014/main" id="{C9B30B2E-21DC-4987-859C-1D2BFC55B526}"/>
                  </a:ext>
                </a:extLst>
              </p:cNvPr>
              <p:cNvSpPr/>
              <p:nvPr/>
            </p:nvSpPr>
            <p:spPr>
              <a:xfrm>
                <a:off x="10159" y="16510"/>
                <a:ext cx="2893534" cy="657963"/>
              </a:xfrm>
              <a:custGeom>
                <a:avLst/>
                <a:gdLst/>
                <a:ahLst/>
                <a:cxnLst/>
                <a:rect l="l" t="t" r="r" b="b"/>
                <a:pathLst>
                  <a:path w="2893534" h="657963">
                    <a:moveTo>
                      <a:pt x="2893534" y="657963"/>
                    </a:moveTo>
                    <a:lnTo>
                      <a:pt x="0" y="650343"/>
                    </a:lnTo>
                    <a:lnTo>
                      <a:pt x="0" y="241426"/>
                    </a:lnTo>
                    <a:lnTo>
                      <a:pt x="17780" y="19050"/>
                    </a:lnTo>
                    <a:lnTo>
                      <a:pt x="1440769" y="0"/>
                    </a:lnTo>
                    <a:lnTo>
                      <a:pt x="2874484" y="5080"/>
                    </a:lnTo>
                    <a:close/>
                  </a:path>
                </a:pathLst>
              </a:custGeom>
              <a:solidFill>
                <a:srgbClr val="003B69"/>
              </a:solidFill>
            </p:spPr>
          </p:sp>
          <p:sp>
            <p:nvSpPr>
              <p:cNvPr id="161" name="Freeform 23">
                <a:extLst>
                  <a:ext uri="{FF2B5EF4-FFF2-40B4-BE49-F238E27FC236}">
                    <a16:creationId xmlns:a16="http://schemas.microsoft.com/office/drawing/2014/main" id="{52AB05D2-ED3D-4BFC-A90A-7205242BB3BC}"/>
                  </a:ext>
                </a:extLst>
              </p:cNvPr>
              <p:cNvSpPr/>
              <p:nvPr/>
            </p:nvSpPr>
            <p:spPr>
              <a:xfrm>
                <a:off x="-3810" y="0"/>
                <a:ext cx="2922744" cy="684633"/>
              </a:xfrm>
              <a:custGeom>
                <a:avLst/>
                <a:gdLst/>
                <a:ahLst/>
                <a:cxnLst/>
                <a:rect l="l" t="t" r="r" b="b"/>
                <a:pathLst>
                  <a:path w="2922744" h="684633">
                    <a:moveTo>
                      <a:pt x="2888454" y="21590"/>
                    </a:moveTo>
                    <a:cubicBezTo>
                      <a:pt x="2889725" y="34290"/>
                      <a:pt x="2889725" y="44450"/>
                      <a:pt x="2890994" y="54610"/>
                    </a:cubicBezTo>
                    <a:cubicBezTo>
                      <a:pt x="2893535" y="72985"/>
                      <a:pt x="2894804" y="85493"/>
                      <a:pt x="2897344" y="97555"/>
                    </a:cubicBezTo>
                    <a:cubicBezTo>
                      <a:pt x="2897344" y="114978"/>
                      <a:pt x="2910044" y="458523"/>
                      <a:pt x="2916394" y="475946"/>
                    </a:cubicBezTo>
                    <a:cubicBezTo>
                      <a:pt x="2922744" y="502304"/>
                      <a:pt x="2918935" y="529108"/>
                      <a:pt x="2918935" y="555466"/>
                    </a:cubicBezTo>
                    <a:cubicBezTo>
                      <a:pt x="2918935" y="578696"/>
                      <a:pt x="2920204" y="600140"/>
                      <a:pt x="2921475" y="623673"/>
                    </a:cubicBezTo>
                    <a:cubicBezTo>
                      <a:pt x="2921475" y="645263"/>
                      <a:pt x="2921475" y="659233"/>
                      <a:pt x="2921475" y="683363"/>
                    </a:cubicBezTo>
                    <a:cubicBezTo>
                      <a:pt x="2898615" y="683363"/>
                      <a:pt x="2878294" y="684633"/>
                      <a:pt x="2854056" y="683363"/>
                    </a:cubicBezTo>
                    <a:cubicBezTo>
                      <a:pt x="2709222" y="678283"/>
                      <a:pt x="2562160" y="684633"/>
                      <a:pt x="2417326" y="679553"/>
                    </a:cubicBezTo>
                    <a:cubicBezTo>
                      <a:pt x="2330426" y="675743"/>
                      <a:pt x="2245754" y="678283"/>
                      <a:pt x="2158854" y="675743"/>
                    </a:cubicBezTo>
                    <a:cubicBezTo>
                      <a:pt x="2118746" y="674473"/>
                      <a:pt x="2078638" y="673203"/>
                      <a:pt x="2038530" y="671933"/>
                    </a:cubicBezTo>
                    <a:cubicBezTo>
                      <a:pt x="2014020" y="671933"/>
                      <a:pt x="1991738" y="673203"/>
                      <a:pt x="1967227" y="673203"/>
                    </a:cubicBezTo>
                    <a:cubicBezTo>
                      <a:pt x="1904838" y="671933"/>
                      <a:pt x="1733265" y="673203"/>
                      <a:pt x="1670875" y="671933"/>
                    </a:cubicBezTo>
                    <a:cubicBezTo>
                      <a:pt x="1626311" y="670663"/>
                      <a:pt x="735027" y="679553"/>
                      <a:pt x="690462" y="678283"/>
                    </a:cubicBezTo>
                    <a:cubicBezTo>
                      <a:pt x="679321" y="678283"/>
                      <a:pt x="665952" y="679553"/>
                      <a:pt x="654811" y="679553"/>
                    </a:cubicBezTo>
                    <a:cubicBezTo>
                      <a:pt x="628072" y="679553"/>
                      <a:pt x="603562" y="680823"/>
                      <a:pt x="576824" y="680823"/>
                    </a:cubicBezTo>
                    <a:cubicBezTo>
                      <a:pt x="509977" y="680823"/>
                      <a:pt x="445359" y="679553"/>
                      <a:pt x="378513" y="678283"/>
                    </a:cubicBezTo>
                    <a:cubicBezTo>
                      <a:pt x="338405" y="677013"/>
                      <a:pt x="298297" y="675743"/>
                      <a:pt x="260418" y="674473"/>
                    </a:cubicBezTo>
                    <a:cubicBezTo>
                      <a:pt x="189115" y="673203"/>
                      <a:pt x="117812" y="671933"/>
                      <a:pt x="48260" y="671933"/>
                    </a:cubicBezTo>
                    <a:cubicBezTo>
                      <a:pt x="38100" y="671933"/>
                      <a:pt x="29210" y="671933"/>
                      <a:pt x="19050" y="670663"/>
                    </a:cubicBezTo>
                    <a:cubicBezTo>
                      <a:pt x="10160" y="669393"/>
                      <a:pt x="5080" y="663043"/>
                      <a:pt x="7620" y="654153"/>
                    </a:cubicBezTo>
                    <a:cubicBezTo>
                      <a:pt x="16510" y="622477"/>
                      <a:pt x="12700" y="611309"/>
                      <a:pt x="11430" y="599693"/>
                    </a:cubicBezTo>
                    <a:cubicBezTo>
                      <a:pt x="10160" y="576016"/>
                      <a:pt x="6350" y="552785"/>
                      <a:pt x="7620" y="529108"/>
                    </a:cubicBezTo>
                    <a:cubicBezTo>
                      <a:pt x="5080" y="499623"/>
                      <a:pt x="0" y="134635"/>
                      <a:pt x="7620" y="104703"/>
                    </a:cubicBezTo>
                    <a:cubicBezTo>
                      <a:pt x="8890" y="98896"/>
                      <a:pt x="7620" y="92641"/>
                      <a:pt x="8890" y="86834"/>
                    </a:cubicBezTo>
                    <a:cubicBezTo>
                      <a:pt x="10160" y="77452"/>
                      <a:pt x="12700" y="67177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62107" y="30480"/>
                      <a:pt x="97758" y="29210"/>
                    </a:cubicBezTo>
                    <a:cubicBezTo>
                      <a:pt x="157920" y="25400"/>
                      <a:pt x="218082" y="22860"/>
                      <a:pt x="280472" y="20320"/>
                    </a:cubicBezTo>
                    <a:cubicBezTo>
                      <a:pt x="322808" y="17780"/>
                      <a:pt x="365144" y="16510"/>
                      <a:pt x="405251" y="13970"/>
                    </a:cubicBezTo>
                    <a:cubicBezTo>
                      <a:pt x="445359" y="11430"/>
                      <a:pt x="487695" y="8890"/>
                      <a:pt x="527803" y="8890"/>
                    </a:cubicBezTo>
                    <a:cubicBezTo>
                      <a:pt x="572367" y="7620"/>
                      <a:pt x="616931" y="10160"/>
                      <a:pt x="661496" y="8890"/>
                    </a:cubicBezTo>
                    <a:cubicBezTo>
                      <a:pt x="717201" y="8890"/>
                      <a:pt x="1726581" y="6350"/>
                      <a:pt x="1782286" y="5080"/>
                    </a:cubicBezTo>
                    <a:cubicBezTo>
                      <a:pt x="1835763" y="3810"/>
                      <a:pt x="1889240" y="2540"/>
                      <a:pt x="1944945" y="2540"/>
                    </a:cubicBezTo>
                    <a:cubicBezTo>
                      <a:pt x="2036302" y="1270"/>
                      <a:pt x="2125430" y="0"/>
                      <a:pt x="2216787" y="0"/>
                    </a:cubicBezTo>
                    <a:cubicBezTo>
                      <a:pt x="2254667" y="0"/>
                      <a:pt x="2294774" y="2540"/>
                      <a:pt x="2332654" y="2540"/>
                    </a:cubicBezTo>
                    <a:cubicBezTo>
                      <a:pt x="2437380" y="3810"/>
                      <a:pt x="2544334" y="5080"/>
                      <a:pt x="2649060" y="7620"/>
                    </a:cubicBezTo>
                    <a:cubicBezTo>
                      <a:pt x="2704765" y="8890"/>
                      <a:pt x="2760471" y="12700"/>
                      <a:pt x="2816176" y="16510"/>
                    </a:cubicBezTo>
                    <a:cubicBezTo>
                      <a:pt x="2829545" y="16510"/>
                      <a:pt x="2842914" y="16510"/>
                      <a:pt x="2854056" y="16510"/>
                    </a:cubicBezTo>
                    <a:cubicBezTo>
                      <a:pt x="2869404" y="17780"/>
                      <a:pt x="2878294" y="20320"/>
                      <a:pt x="2888454" y="21590"/>
                    </a:cubicBezTo>
                    <a:close/>
                    <a:moveTo>
                      <a:pt x="2898615" y="666853"/>
                    </a:moveTo>
                    <a:cubicBezTo>
                      <a:pt x="2899885" y="650343"/>
                      <a:pt x="2901154" y="637643"/>
                      <a:pt x="2901154" y="624943"/>
                    </a:cubicBezTo>
                    <a:cubicBezTo>
                      <a:pt x="2899885" y="597906"/>
                      <a:pt x="2898615" y="574229"/>
                      <a:pt x="2898615" y="548765"/>
                    </a:cubicBezTo>
                    <a:cubicBezTo>
                      <a:pt x="2898615" y="537149"/>
                      <a:pt x="2901154" y="525534"/>
                      <a:pt x="2899885" y="513919"/>
                    </a:cubicBezTo>
                    <a:cubicBezTo>
                      <a:pt x="2899885" y="503197"/>
                      <a:pt x="2898615" y="492028"/>
                      <a:pt x="2897345" y="481307"/>
                    </a:cubicBezTo>
                    <a:cubicBezTo>
                      <a:pt x="2892265" y="464777"/>
                      <a:pt x="2880835" y="122573"/>
                      <a:pt x="2880835" y="106044"/>
                    </a:cubicBezTo>
                    <a:cubicBezTo>
                      <a:pt x="2878295" y="92195"/>
                      <a:pt x="2875754" y="77899"/>
                      <a:pt x="2873215" y="63500"/>
                    </a:cubicBezTo>
                    <a:cubicBezTo>
                      <a:pt x="2871945" y="44450"/>
                      <a:pt x="2870675" y="43180"/>
                      <a:pt x="2847371" y="41910"/>
                    </a:cubicBezTo>
                    <a:cubicBezTo>
                      <a:pt x="2840686" y="41910"/>
                      <a:pt x="2836230" y="41910"/>
                      <a:pt x="2829545" y="40640"/>
                    </a:cubicBezTo>
                    <a:cubicBezTo>
                      <a:pt x="2773840" y="36830"/>
                      <a:pt x="2715906" y="31750"/>
                      <a:pt x="2660201" y="30480"/>
                    </a:cubicBezTo>
                    <a:cubicBezTo>
                      <a:pt x="2524280" y="26670"/>
                      <a:pt x="2386131" y="25400"/>
                      <a:pt x="2250210" y="22860"/>
                    </a:cubicBezTo>
                    <a:cubicBezTo>
                      <a:pt x="2230156" y="22860"/>
                      <a:pt x="2207874" y="22860"/>
                      <a:pt x="2187820" y="22860"/>
                    </a:cubicBezTo>
                    <a:cubicBezTo>
                      <a:pt x="2154397" y="22860"/>
                      <a:pt x="2120974" y="22860"/>
                      <a:pt x="2089779" y="22860"/>
                    </a:cubicBezTo>
                    <a:cubicBezTo>
                      <a:pt x="2018476" y="22860"/>
                      <a:pt x="1947174" y="22860"/>
                      <a:pt x="1878099" y="24130"/>
                    </a:cubicBezTo>
                    <a:cubicBezTo>
                      <a:pt x="1817937" y="25400"/>
                      <a:pt x="804101" y="29210"/>
                      <a:pt x="743939" y="29210"/>
                    </a:cubicBezTo>
                    <a:cubicBezTo>
                      <a:pt x="645898" y="29210"/>
                      <a:pt x="547857" y="26670"/>
                      <a:pt x="449816" y="33020"/>
                    </a:cubicBezTo>
                    <a:cubicBezTo>
                      <a:pt x="398567" y="36830"/>
                      <a:pt x="349546" y="36830"/>
                      <a:pt x="300525" y="38100"/>
                    </a:cubicBezTo>
                    <a:cubicBezTo>
                      <a:pt x="215853" y="41910"/>
                      <a:pt x="131181" y="45720"/>
                      <a:pt x="49530" y="50800"/>
                    </a:cubicBezTo>
                    <a:cubicBezTo>
                      <a:pt x="36830" y="50800"/>
                      <a:pt x="34290" y="53340"/>
                      <a:pt x="33020" y="65837"/>
                    </a:cubicBezTo>
                    <a:cubicBezTo>
                      <a:pt x="31750" y="73878"/>
                      <a:pt x="31750" y="81919"/>
                      <a:pt x="30480" y="89961"/>
                    </a:cubicBezTo>
                    <a:cubicBezTo>
                      <a:pt x="29210" y="103363"/>
                      <a:pt x="26670" y="116319"/>
                      <a:pt x="25400" y="129721"/>
                    </a:cubicBezTo>
                    <a:cubicBezTo>
                      <a:pt x="20320" y="144017"/>
                      <a:pt x="26670" y="493369"/>
                      <a:pt x="29210" y="507664"/>
                    </a:cubicBezTo>
                    <a:cubicBezTo>
                      <a:pt x="29210" y="522854"/>
                      <a:pt x="29210" y="538490"/>
                      <a:pt x="30480" y="553679"/>
                    </a:cubicBezTo>
                    <a:cubicBezTo>
                      <a:pt x="30480" y="564847"/>
                      <a:pt x="33020" y="576016"/>
                      <a:pt x="33020" y="587185"/>
                    </a:cubicBezTo>
                    <a:cubicBezTo>
                      <a:pt x="33020" y="599247"/>
                      <a:pt x="33020" y="611309"/>
                      <a:pt x="31750" y="624943"/>
                    </a:cubicBezTo>
                    <a:cubicBezTo>
                      <a:pt x="31750" y="628753"/>
                      <a:pt x="31750" y="631293"/>
                      <a:pt x="31750" y="635103"/>
                    </a:cubicBezTo>
                    <a:cubicBezTo>
                      <a:pt x="31750" y="645263"/>
                      <a:pt x="35560" y="649073"/>
                      <a:pt x="44450" y="649073"/>
                    </a:cubicBezTo>
                    <a:cubicBezTo>
                      <a:pt x="66563" y="649073"/>
                      <a:pt x="97758" y="650343"/>
                      <a:pt x="126725" y="650343"/>
                    </a:cubicBezTo>
                    <a:cubicBezTo>
                      <a:pt x="169061" y="650343"/>
                      <a:pt x="213625" y="647803"/>
                      <a:pt x="255961" y="650343"/>
                    </a:cubicBezTo>
                    <a:cubicBezTo>
                      <a:pt x="325036" y="654153"/>
                      <a:pt x="394110" y="656693"/>
                      <a:pt x="463185" y="655423"/>
                    </a:cubicBezTo>
                    <a:cubicBezTo>
                      <a:pt x="507749" y="654153"/>
                      <a:pt x="550085" y="656693"/>
                      <a:pt x="594649" y="656693"/>
                    </a:cubicBezTo>
                    <a:cubicBezTo>
                      <a:pt x="659267" y="656693"/>
                      <a:pt x="723886" y="655423"/>
                      <a:pt x="788504" y="656693"/>
                    </a:cubicBezTo>
                    <a:cubicBezTo>
                      <a:pt x="884317" y="657963"/>
                      <a:pt x="1936033" y="647803"/>
                      <a:pt x="2034074" y="650343"/>
                    </a:cubicBezTo>
                    <a:cubicBezTo>
                      <a:pt x="2076410" y="651613"/>
                      <a:pt x="2118746" y="652883"/>
                      <a:pt x="2158854" y="652883"/>
                    </a:cubicBezTo>
                    <a:cubicBezTo>
                      <a:pt x="2232385" y="655423"/>
                      <a:pt x="2303687" y="651613"/>
                      <a:pt x="2377218" y="655423"/>
                    </a:cubicBezTo>
                    <a:cubicBezTo>
                      <a:pt x="2437380" y="657963"/>
                      <a:pt x="2497542" y="657963"/>
                      <a:pt x="2557704" y="660503"/>
                    </a:cubicBezTo>
                    <a:cubicBezTo>
                      <a:pt x="2646832" y="664313"/>
                      <a:pt x="2735960" y="666853"/>
                      <a:pt x="2825089" y="668123"/>
                    </a:cubicBezTo>
                    <a:cubicBezTo>
                      <a:pt x="2858512" y="668123"/>
                      <a:pt x="2878294" y="666853"/>
                      <a:pt x="2898615" y="666853"/>
                    </a:cubicBezTo>
                    <a:close/>
                  </a:path>
                </a:pathLst>
              </a:custGeom>
              <a:solidFill>
                <a:srgbClr val="F5FBF9"/>
              </a:solidFill>
            </p:spPr>
          </p:sp>
        </p:grpSp>
        <p:grpSp>
          <p:nvGrpSpPr>
            <p:cNvPr id="107" name="Group 24">
              <a:extLst>
                <a:ext uri="{FF2B5EF4-FFF2-40B4-BE49-F238E27FC236}">
                  <a16:creationId xmlns:a16="http://schemas.microsoft.com/office/drawing/2014/main" id="{47520514-EEB0-4A5C-85A8-15CDD5126458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800152" y="10749381"/>
              <a:ext cx="1212892" cy="1212892"/>
              <a:chOff x="0" y="0"/>
              <a:chExt cx="495300" cy="495300"/>
            </a:xfrm>
          </p:grpSpPr>
          <p:sp>
            <p:nvSpPr>
              <p:cNvPr id="158" name="Freeform 25">
                <a:extLst>
                  <a:ext uri="{FF2B5EF4-FFF2-40B4-BE49-F238E27FC236}">
                    <a16:creationId xmlns:a16="http://schemas.microsoft.com/office/drawing/2014/main" id="{597F1D45-9253-4B14-90C3-247DAB8CF13A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9" name="Freeform 26">
                <a:extLst>
                  <a:ext uri="{FF2B5EF4-FFF2-40B4-BE49-F238E27FC236}">
                    <a16:creationId xmlns:a16="http://schemas.microsoft.com/office/drawing/2014/main" id="{94382157-9E5D-4C5C-9D68-BBB4179E815E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08" name="TextBox 27">
              <a:extLst>
                <a:ext uri="{FF2B5EF4-FFF2-40B4-BE49-F238E27FC236}">
                  <a16:creationId xmlns:a16="http://schemas.microsoft.com/office/drawing/2014/main" id="{B082BB83-FCFA-4489-9EB3-6D5C9050A535}"/>
                </a:ext>
              </a:extLst>
            </p:cNvPr>
            <p:cNvSpPr txBox="1"/>
            <p:nvPr/>
          </p:nvSpPr>
          <p:spPr>
            <a:xfrm>
              <a:off x="1591407" y="5722061"/>
              <a:ext cx="5906609" cy="993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5"/>
                </a:lnSpc>
              </a:pPr>
              <a:r>
                <a:rPr lang="en-US" sz="2400" dirty="0">
                  <a:solidFill>
                    <a:srgbClr val="FCFDFF"/>
                  </a:solidFill>
                  <a:latin typeface="Bebas Neue Cyrillic" panose="02000506000000020004" pitchFamily="2" charset="0"/>
                </a:rPr>
                <a:t>TOOLS AND ACCESSORIES</a:t>
              </a:r>
            </a:p>
          </p:txBody>
        </p:sp>
        <p:sp>
          <p:nvSpPr>
            <p:cNvPr id="109" name="TextBox 28">
              <a:extLst>
                <a:ext uri="{FF2B5EF4-FFF2-40B4-BE49-F238E27FC236}">
                  <a16:creationId xmlns:a16="http://schemas.microsoft.com/office/drawing/2014/main" id="{7C3C49BC-AB27-4789-857A-BA0FAEAC349F}"/>
                </a:ext>
              </a:extLst>
            </p:cNvPr>
            <p:cNvSpPr txBox="1"/>
            <p:nvPr/>
          </p:nvSpPr>
          <p:spPr>
            <a:xfrm>
              <a:off x="1542605" y="9151806"/>
              <a:ext cx="5906609" cy="993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5"/>
                </a:lnSpc>
              </a:pPr>
              <a:r>
                <a:rPr lang="en-US" sz="2400" dirty="0">
                  <a:solidFill>
                    <a:srgbClr val="FCFDFF"/>
                  </a:solidFill>
                  <a:latin typeface="Bebas Neue Cyrillic" panose="02000506000000020004" pitchFamily="2" charset="0"/>
                </a:rPr>
                <a:t>JANITORIAL SUPPLIES</a:t>
              </a:r>
            </a:p>
          </p:txBody>
        </p:sp>
        <p:sp>
          <p:nvSpPr>
            <p:cNvPr id="110" name="TextBox 29">
              <a:extLst>
                <a:ext uri="{FF2B5EF4-FFF2-40B4-BE49-F238E27FC236}">
                  <a16:creationId xmlns:a16="http://schemas.microsoft.com/office/drawing/2014/main" id="{0BAA0195-9F29-4D27-8E92-E7AF0C81C742}"/>
                </a:ext>
              </a:extLst>
            </p:cNvPr>
            <p:cNvSpPr txBox="1"/>
            <p:nvPr/>
          </p:nvSpPr>
          <p:spPr>
            <a:xfrm>
              <a:off x="1756379" y="10984726"/>
              <a:ext cx="5906609" cy="993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90"/>
                </a:lnSpc>
              </a:pPr>
              <a:r>
                <a:rPr lang="en-US" sz="2400" dirty="0">
                  <a:solidFill>
                    <a:srgbClr val="FCFDFF"/>
                  </a:solidFill>
                  <a:latin typeface="Bebas Neue Cyrillic" panose="02000506000000020004" pitchFamily="2" charset="0"/>
                </a:rPr>
                <a:t>OTHER CATEGORIES</a:t>
              </a:r>
            </a:p>
          </p:txBody>
        </p:sp>
        <p:grpSp>
          <p:nvGrpSpPr>
            <p:cNvPr id="111" name="Group 30">
              <a:extLst>
                <a:ext uri="{FF2B5EF4-FFF2-40B4-BE49-F238E27FC236}">
                  <a16:creationId xmlns:a16="http://schemas.microsoft.com/office/drawing/2014/main" id="{9ADAD89B-F7FE-40A9-8C8F-84C7FDDCB89F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0" y="3520111"/>
              <a:ext cx="1867349" cy="1867349"/>
              <a:chOff x="0" y="0"/>
              <a:chExt cx="495300" cy="495300"/>
            </a:xfrm>
          </p:grpSpPr>
          <p:sp>
            <p:nvSpPr>
              <p:cNvPr id="156" name="Freeform 31">
                <a:extLst>
                  <a:ext uri="{FF2B5EF4-FFF2-40B4-BE49-F238E27FC236}">
                    <a16:creationId xmlns:a16="http://schemas.microsoft.com/office/drawing/2014/main" id="{A691BF26-FD67-4F82-AECA-0C01A1C9A1F9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7" name="Freeform 32">
                <a:extLst>
                  <a:ext uri="{FF2B5EF4-FFF2-40B4-BE49-F238E27FC236}">
                    <a16:creationId xmlns:a16="http://schemas.microsoft.com/office/drawing/2014/main" id="{BDE3B204-3040-4478-9218-C449BAEF2F8F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2" name="Group 33">
              <a:extLst>
                <a:ext uri="{FF2B5EF4-FFF2-40B4-BE49-F238E27FC236}">
                  <a16:creationId xmlns:a16="http://schemas.microsoft.com/office/drawing/2014/main" id="{D97B070C-9202-4D19-9155-BEAF68A26680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262844" y="5540082"/>
              <a:ext cx="1604505" cy="1604505"/>
              <a:chOff x="0" y="0"/>
              <a:chExt cx="495300" cy="495300"/>
            </a:xfrm>
          </p:grpSpPr>
          <p:sp>
            <p:nvSpPr>
              <p:cNvPr id="154" name="Freeform 34">
                <a:extLst>
                  <a:ext uri="{FF2B5EF4-FFF2-40B4-BE49-F238E27FC236}">
                    <a16:creationId xmlns:a16="http://schemas.microsoft.com/office/drawing/2014/main" id="{1FD81A70-B866-4DC3-A9D0-B0B60ADBEAC9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5" name="Freeform 35">
                <a:extLst>
                  <a:ext uri="{FF2B5EF4-FFF2-40B4-BE49-F238E27FC236}">
                    <a16:creationId xmlns:a16="http://schemas.microsoft.com/office/drawing/2014/main" id="{F6EB1A54-C467-4C28-9609-E94DE4E2F248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13" name="TextBox 36">
              <a:extLst>
                <a:ext uri="{FF2B5EF4-FFF2-40B4-BE49-F238E27FC236}">
                  <a16:creationId xmlns:a16="http://schemas.microsoft.com/office/drawing/2014/main" id="{5E3FA6D7-F64F-4AFD-A81E-AFAC03FBD553}"/>
                </a:ext>
              </a:extLst>
            </p:cNvPr>
            <p:cNvSpPr txBox="1"/>
            <p:nvPr/>
          </p:nvSpPr>
          <p:spPr>
            <a:xfrm>
              <a:off x="1647051" y="7471997"/>
              <a:ext cx="5906609" cy="993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5"/>
                </a:lnSpc>
              </a:pPr>
              <a:r>
                <a:rPr lang="en-US" sz="2200" dirty="0">
                  <a:solidFill>
                    <a:srgbClr val="FCFDFF"/>
                  </a:solidFill>
                  <a:latin typeface="Bebas Neue Cyrillic" panose="02000506000000020004" pitchFamily="2" charset="0"/>
                </a:rPr>
                <a:t>HYDRAULICS AND PNEUMATICS</a:t>
              </a:r>
            </a:p>
          </p:txBody>
        </p:sp>
        <p:grpSp>
          <p:nvGrpSpPr>
            <p:cNvPr id="114" name="Group 37">
              <a:extLst>
                <a:ext uri="{FF2B5EF4-FFF2-40B4-BE49-F238E27FC236}">
                  <a16:creationId xmlns:a16="http://schemas.microsoft.com/office/drawing/2014/main" id="{42FBB1AC-708C-42D2-A92D-2CE451BE2C63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472530" y="7400516"/>
              <a:ext cx="1321971" cy="1321971"/>
              <a:chOff x="0" y="0"/>
              <a:chExt cx="495300" cy="495300"/>
            </a:xfrm>
          </p:grpSpPr>
          <p:sp>
            <p:nvSpPr>
              <p:cNvPr id="152" name="Freeform 38">
                <a:extLst>
                  <a:ext uri="{FF2B5EF4-FFF2-40B4-BE49-F238E27FC236}">
                    <a16:creationId xmlns:a16="http://schemas.microsoft.com/office/drawing/2014/main" id="{BF7B48D6-A34B-4312-BD39-B2292DE4B705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3" name="Freeform 39">
                <a:extLst>
                  <a:ext uri="{FF2B5EF4-FFF2-40B4-BE49-F238E27FC236}">
                    <a16:creationId xmlns:a16="http://schemas.microsoft.com/office/drawing/2014/main" id="{F40DBD4E-C536-4C52-BF1C-27F93C2B1650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5" name="Group 40">
              <a:extLst>
                <a:ext uri="{FF2B5EF4-FFF2-40B4-BE49-F238E27FC236}">
                  <a16:creationId xmlns:a16="http://schemas.microsoft.com/office/drawing/2014/main" id="{2FBA3BC7-B94F-4F79-8D94-F13537EB4D8E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642975" y="9171703"/>
              <a:ext cx="1151526" cy="1151526"/>
              <a:chOff x="0" y="0"/>
              <a:chExt cx="495300" cy="495300"/>
            </a:xfrm>
          </p:grpSpPr>
          <p:sp>
            <p:nvSpPr>
              <p:cNvPr id="150" name="Freeform 41">
                <a:extLst>
                  <a:ext uri="{FF2B5EF4-FFF2-40B4-BE49-F238E27FC236}">
                    <a16:creationId xmlns:a16="http://schemas.microsoft.com/office/drawing/2014/main" id="{C356B696-1CA9-4EB1-B3EA-D679A0DCC722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1" name="Freeform 42">
                <a:extLst>
                  <a:ext uri="{FF2B5EF4-FFF2-40B4-BE49-F238E27FC236}">
                    <a16:creationId xmlns:a16="http://schemas.microsoft.com/office/drawing/2014/main" id="{06F4BB0B-0A83-4A3E-85D3-E949CF607B84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6" name="Group 43">
              <a:extLst>
                <a:ext uri="{FF2B5EF4-FFF2-40B4-BE49-F238E27FC236}">
                  <a16:creationId xmlns:a16="http://schemas.microsoft.com/office/drawing/2014/main" id="{61D24B3A-BD10-4DE0-B174-025ABBB0FC85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6567039" y="736808"/>
              <a:ext cx="2578823" cy="2578823"/>
              <a:chOff x="0" y="0"/>
              <a:chExt cx="495300" cy="495300"/>
            </a:xfrm>
          </p:grpSpPr>
          <p:sp>
            <p:nvSpPr>
              <p:cNvPr id="148" name="Freeform 44">
                <a:extLst>
                  <a:ext uri="{FF2B5EF4-FFF2-40B4-BE49-F238E27FC236}">
                    <a16:creationId xmlns:a16="http://schemas.microsoft.com/office/drawing/2014/main" id="{41D9800E-CE9A-454F-B0C0-54AF6BA9B530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9" name="Freeform 45">
                <a:extLst>
                  <a:ext uri="{FF2B5EF4-FFF2-40B4-BE49-F238E27FC236}">
                    <a16:creationId xmlns:a16="http://schemas.microsoft.com/office/drawing/2014/main" id="{8249B8DA-EEB6-4605-805D-787D4F68448F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7" name="Group 46">
              <a:extLst>
                <a:ext uri="{FF2B5EF4-FFF2-40B4-BE49-F238E27FC236}">
                  <a16:creationId xmlns:a16="http://schemas.microsoft.com/office/drawing/2014/main" id="{A90C1EA8-514F-4B96-8E9C-9B950C2AC507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7245640" y="3313816"/>
              <a:ext cx="2279937" cy="2279937"/>
              <a:chOff x="0" y="0"/>
              <a:chExt cx="495300" cy="495300"/>
            </a:xfrm>
          </p:grpSpPr>
          <p:sp>
            <p:nvSpPr>
              <p:cNvPr id="146" name="Freeform 47">
                <a:extLst>
                  <a:ext uri="{FF2B5EF4-FFF2-40B4-BE49-F238E27FC236}">
                    <a16:creationId xmlns:a16="http://schemas.microsoft.com/office/drawing/2014/main" id="{E7F04AA8-3D10-410A-AB42-B16A27428D70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7" name="Freeform 48">
                <a:extLst>
                  <a:ext uri="{FF2B5EF4-FFF2-40B4-BE49-F238E27FC236}">
                    <a16:creationId xmlns:a16="http://schemas.microsoft.com/office/drawing/2014/main" id="{B5FAC44B-B4F7-4B30-A049-4B6415C20530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8" name="Group 49">
              <a:extLst>
                <a:ext uri="{FF2B5EF4-FFF2-40B4-BE49-F238E27FC236}">
                  <a16:creationId xmlns:a16="http://schemas.microsoft.com/office/drawing/2014/main" id="{C5CB5269-73C0-44A6-B834-96D89DB97024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7481221" y="5652301"/>
              <a:ext cx="1910067" cy="1910067"/>
              <a:chOff x="0" y="0"/>
              <a:chExt cx="495300" cy="495300"/>
            </a:xfrm>
          </p:grpSpPr>
          <p:sp>
            <p:nvSpPr>
              <p:cNvPr id="144" name="Freeform 50">
                <a:extLst>
                  <a:ext uri="{FF2B5EF4-FFF2-40B4-BE49-F238E27FC236}">
                    <a16:creationId xmlns:a16="http://schemas.microsoft.com/office/drawing/2014/main" id="{27782F1C-CF1C-42FA-A58D-2582C3B2AABA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5" name="Freeform 51">
                <a:extLst>
                  <a:ext uri="{FF2B5EF4-FFF2-40B4-BE49-F238E27FC236}">
                    <a16:creationId xmlns:a16="http://schemas.microsoft.com/office/drawing/2014/main" id="{5F865D8B-1E24-4943-BD1D-88736D96C7F5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9" name="Group 52">
              <a:extLst>
                <a:ext uri="{FF2B5EF4-FFF2-40B4-BE49-F238E27FC236}">
                  <a16:creationId xmlns:a16="http://schemas.microsoft.com/office/drawing/2014/main" id="{C5B52CD2-9E76-4E67-8798-DD3CF010A59E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7517094" y="9247903"/>
              <a:ext cx="1539767" cy="1539767"/>
              <a:chOff x="0" y="0"/>
              <a:chExt cx="495300" cy="495300"/>
            </a:xfrm>
          </p:grpSpPr>
          <p:sp>
            <p:nvSpPr>
              <p:cNvPr id="142" name="Freeform 53">
                <a:extLst>
                  <a:ext uri="{FF2B5EF4-FFF2-40B4-BE49-F238E27FC236}">
                    <a16:creationId xmlns:a16="http://schemas.microsoft.com/office/drawing/2014/main" id="{C1B8C26E-3F74-4F81-B33F-8ED08D6D7051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3" name="Freeform 54">
                <a:extLst>
                  <a:ext uri="{FF2B5EF4-FFF2-40B4-BE49-F238E27FC236}">
                    <a16:creationId xmlns:a16="http://schemas.microsoft.com/office/drawing/2014/main" id="{6B478E90-1FF3-4B48-B039-980E39816194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0" name="Group 55">
              <a:extLst>
                <a:ext uri="{FF2B5EF4-FFF2-40B4-BE49-F238E27FC236}">
                  <a16:creationId xmlns:a16="http://schemas.microsoft.com/office/drawing/2014/main" id="{00E2F6AB-C5D2-4890-B945-C8D7C0E64A2A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7517094" y="7542934"/>
              <a:ext cx="1628769" cy="1628769"/>
              <a:chOff x="0" y="0"/>
              <a:chExt cx="495300" cy="495300"/>
            </a:xfrm>
          </p:grpSpPr>
          <p:sp>
            <p:nvSpPr>
              <p:cNvPr id="140" name="Freeform 56">
                <a:extLst>
                  <a:ext uri="{FF2B5EF4-FFF2-40B4-BE49-F238E27FC236}">
                    <a16:creationId xmlns:a16="http://schemas.microsoft.com/office/drawing/2014/main" id="{F35471C1-6B16-4DBE-9096-28EF79AE6726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1" name="Freeform 57">
                <a:extLst>
                  <a:ext uri="{FF2B5EF4-FFF2-40B4-BE49-F238E27FC236}">
                    <a16:creationId xmlns:a16="http://schemas.microsoft.com/office/drawing/2014/main" id="{3CCDF33F-A7C3-4017-A2D7-1104E4F85A27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1" name="Group 58">
              <a:extLst>
                <a:ext uri="{FF2B5EF4-FFF2-40B4-BE49-F238E27FC236}">
                  <a16:creationId xmlns:a16="http://schemas.microsoft.com/office/drawing/2014/main" id="{F46809C7-2FF1-41D1-9B03-4FF89F874849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7450539" y="10787670"/>
              <a:ext cx="1483022" cy="1483022"/>
              <a:chOff x="0" y="0"/>
              <a:chExt cx="495300" cy="495300"/>
            </a:xfrm>
          </p:grpSpPr>
          <p:sp>
            <p:nvSpPr>
              <p:cNvPr id="138" name="Freeform 59">
                <a:extLst>
                  <a:ext uri="{FF2B5EF4-FFF2-40B4-BE49-F238E27FC236}">
                    <a16:creationId xmlns:a16="http://schemas.microsoft.com/office/drawing/2014/main" id="{9FBBE413-2BB4-43EE-966C-1FDA09CC4E34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9" name="Freeform 60">
                <a:extLst>
                  <a:ext uri="{FF2B5EF4-FFF2-40B4-BE49-F238E27FC236}">
                    <a16:creationId xmlns:a16="http://schemas.microsoft.com/office/drawing/2014/main" id="{9B8460BB-331C-4BFA-B0A8-2B2026B4D914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22" name="TextBox 61">
              <a:extLst>
                <a:ext uri="{FF2B5EF4-FFF2-40B4-BE49-F238E27FC236}">
                  <a16:creationId xmlns:a16="http://schemas.microsoft.com/office/drawing/2014/main" id="{1390F85A-2B60-4EC4-A311-9E1302F83FDC}"/>
                </a:ext>
              </a:extLst>
            </p:cNvPr>
            <p:cNvSpPr txBox="1"/>
            <p:nvPr/>
          </p:nvSpPr>
          <p:spPr>
            <a:xfrm>
              <a:off x="166255" y="1585452"/>
              <a:ext cx="1721656" cy="949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3"/>
                </a:lnSpc>
              </a:pPr>
              <a:r>
                <a:rPr lang="en-US" sz="2400" dirty="0">
                  <a:solidFill>
                    <a:srgbClr val="000000"/>
                  </a:solidFill>
                  <a:latin typeface="Bebas Neue Cyrillic" panose="02000506000000020004" pitchFamily="2" charset="0"/>
                </a:rPr>
                <a:t>51.73%</a:t>
              </a:r>
            </a:p>
          </p:txBody>
        </p:sp>
        <p:sp>
          <p:nvSpPr>
            <p:cNvPr id="123" name="TextBox 62">
              <a:extLst>
                <a:ext uri="{FF2B5EF4-FFF2-40B4-BE49-F238E27FC236}">
                  <a16:creationId xmlns:a16="http://schemas.microsoft.com/office/drawing/2014/main" id="{CE01E870-792F-4508-84B6-8C0FBAE6F453}"/>
                </a:ext>
              </a:extLst>
            </p:cNvPr>
            <p:cNvSpPr txBox="1"/>
            <p:nvPr/>
          </p:nvSpPr>
          <p:spPr>
            <a:xfrm>
              <a:off x="2044335" y="3781394"/>
              <a:ext cx="5167126" cy="1310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1"/>
                </a:lnSpc>
              </a:pPr>
              <a:r>
                <a:rPr lang="en-US" sz="3200" dirty="0">
                  <a:solidFill>
                    <a:srgbClr val="FCFDFF"/>
                  </a:solidFill>
                  <a:latin typeface="Bebas Neue Cyrillic" panose="02000506000000020004" pitchFamily="2" charset="0"/>
                </a:rPr>
                <a:t>SAFETY SUPPLIES</a:t>
              </a:r>
            </a:p>
          </p:txBody>
        </p:sp>
        <p:sp>
          <p:nvSpPr>
            <p:cNvPr id="124" name="TextBox 63">
              <a:extLst>
                <a:ext uri="{FF2B5EF4-FFF2-40B4-BE49-F238E27FC236}">
                  <a16:creationId xmlns:a16="http://schemas.microsoft.com/office/drawing/2014/main" id="{418412C7-90D4-4E06-B2FF-9E4A30392B57}"/>
                </a:ext>
              </a:extLst>
            </p:cNvPr>
            <p:cNvSpPr txBox="1"/>
            <p:nvPr/>
          </p:nvSpPr>
          <p:spPr>
            <a:xfrm>
              <a:off x="2672995" y="1991783"/>
              <a:ext cx="3653120" cy="1424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3600" dirty="0">
                  <a:solidFill>
                    <a:srgbClr val="FCFDFF"/>
                  </a:solidFill>
                  <a:latin typeface="Bebas Neue Cyrillic" panose="02000506000000020004" pitchFamily="2" charset="0"/>
                </a:rPr>
                <a:t>FASTENERS</a:t>
              </a:r>
            </a:p>
          </p:txBody>
        </p:sp>
        <p:sp>
          <p:nvSpPr>
            <p:cNvPr id="125" name="TextBox 64">
              <a:extLst>
                <a:ext uri="{FF2B5EF4-FFF2-40B4-BE49-F238E27FC236}">
                  <a16:creationId xmlns:a16="http://schemas.microsoft.com/office/drawing/2014/main" id="{63150CD5-FD7C-457D-A43A-CFAA24FA1E2E}"/>
                </a:ext>
              </a:extLst>
            </p:cNvPr>
            <p:cNvSpPr txBox="1"/>
            <p:nvPr/>
          </p:nvSpPr>
          <p:spPr>
            <a:xfrm>
              <a:off x="62646" y="3980811"/>
              <a:ext cx="1721656" cy="835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83"/>
                </a:lnSpc>
              </a:pPr>
              <a:r>
                <a:rPr lang="en-US" sz="2000" dirty="0">
                  <a:solidFill>
                    <a:srgbClr val="000000"/>
                  </a:solidFill>
                  <a:latin typeface="Bebas Neue Cyrillic" panose="02000506000000020004" pitchFamily="2" charset="0"/>
                </a:rPr>
                <a:t>18.65%</a:t>
              </a:r>
            </a:p>
          </p:txBody>
        </p:sp>
        <p:sp>
          <p:nvSpPr>
            <p:cNvPr id="126" name="TextBox 65">
              <a:extLst>
                <a:ext uri="{FF2B5EF4-FFF2-40B4-BE49-F238E27FC236}">
                  <a16:creationId xmlns:a16="http://schemas.microsoft.com/office/drawing/2014/main" id="{C4C2364E-AE53-496C-AB09-D2BC1D3A2DFE}"/>
                </a:ext>
              </a:extLst>
            </p:cNvPr>
            <p:cNvSpPr txBox="1"/>
            <p:nvPr/>
          </p:nvSpPr>
          <p:spPr>
            <a:xfrm>
              <a:off x="245595" y="5890347"/>
              <a:ext cx="1721656" cy="769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03"/>
                </a:lnSpc>
              </a:pPr>
              <a:r>
                <a:rPr lang="en-US" sz="2000" dirty="0">
                  <a:solidFill>
                    <a:srgbClr val="000000"/>
                  </a:solidFill>
                  <a:latin typeface="Bebas Neue Cyrillic" panose="02000506000000020004" pitchFamily="2" charset="0"/>
                </a:rPr>
                <a:t>4.91%</a:t>
              </a:r>
            </a:p>
          </p:txBody>
        </p:sp>
        <p:sp>
          <p:nvSpPr>
            <p:cNvPr id="127" name="TextBox 66">
              <a:extLst>
                <a:ext uri="{FF2B5EF4-FFF2-40B4-BE49-F238E27FC236}">
                  <a16:creationId xmlns:a16="http://schemas.microsoft.com/office/drawing/2014/main" id="{718F265D-8390-463B-A878-617225C838F4}"/>
                </a:ext>
              </a:extLst>
            </p:cNvPr>
            <p:cNvSpPr txBox="1"/>
            <p:nvPr/>
          </p:nvSpPr>
          <p:spPr>
            <a:xfrm>
              <a:off x="310849" y="7684541"/>
              <a:ext cx="1721656" cy="689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3"/>
                </a:lnSpc>
              </a:pPr>
              <a:r>
                <a:rPr lang="en-US" dirty="0">
                  <a:solidFill>
                    <a:srgbClr val="000000"/>
                  </a:solidFill>
                  <a:latin typeface="Bebas Neue Cyrillic" panose="02000506000000020004" pitchFamily="2" charset="0"/>
                </a:rPr>
                <a:t>4.02%</a:t>
              </a:r>
            </a:p>
          </p:txBody>
        </p:sp>
        <p:sp>
          <p:nvSpPr>
            <p:cNvPr id="128" name="TextBox 67">
              <a:extLst>
                <a:ext uri="{FF2B5EF4-FFF2-40B4-BE49-F238E27FC236}">
                  <a16:creationId xmlns:a16="http://schemas.microsoft.com/office/drawing/2014/main" id="{21732C5D-2594-4FEF-908A-B503C79B80A1}"/>
                </a:ext>
              </a:extLst>
            </p:cNvPr>
            <p:cNvSpPr txBox="1"/>
            <p:nvPr/>
          </p:nvSpPr>
          <p:spPr>
            <a:xfrm>
              <a:off x="386267" y="9413759"/>
              <a:ext cx="1721656" cy="610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3"/>
                </a:lnSpc>
              </a:pPr>
              <a:r>
                <a:rPr lang="en-US" sz="1600" dirty="0">
                  <a:solidFill>
                    <a:srgbClr val="000000"/>
                  </a:solidFill>
                  <a:latin typeface="Bebas Neue Cyrillic" panose="02000506000000020004" pitchFamily="2" charset="0"/>
                </a:rPr>
                <a:t>3.42%</a:t>
              </a:r>
            </a:p>
          </p:txBody>
        </p:sp>
        <p:sp>
          <p:nvSpPr>
            <p:cNvPr id="129" name="TextBox 68">
              <a:extLst>
                <a:ext uri="{FF2B5EF4-FFF2-40B4-BE49-F238E27FC236}">
                  <a16:creationId xmlns:a16="http://schemas.microsoft.com/office/drawing/2014/main" id="{33506B25-3FC2-423F-B645-8EBEB4974384}"/>
                </a:ext>
              </a:extLst>
            </p:cNvPr>
            <p:cNvSpPr txBox="1"/>
            <p:nvPr/>
          </p:nvSpPr>
          <p:spPr>
            <a:xfrm>
              <a:off x="574220" y="11033890"/>
              <a:ext cx="1721656" cy="553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3"/>
                </a:lnSpc>
              </a:pPr>
              <a:r>
                <a:rPr lang="en-US" sz="1400" dirty="0">
                  <a:solidFill>
                    <a:srgbClr val="000000"/>
                  </a:solidFill>
                  <a:latin typeface="Bebas Neue Cyrillic" panose="02000506000000020004" pitchFamily="2" charset="0"/>
                </a:rPr>
                <a:t>17.27%</a:t>
              </a:r>
            </a:p>
          </p:txBody>
        </p:sp>
        <p:sp>
          <p:nvSpPr>
            <p:cNvPr id="130" name="TextBox 69">
              <a:extLst>
                <a:ext uri="{FF2B5EF4-FFF2-40B4-BE49-F238E27FC236}">
                  <a16:creationId xmlns:a16="http://schemas.microsoft.com/office/drawing/2014/main" id="{59F2EBE5-045F-47C0-8D41-70120BA1E4BF}"/>
                </a:ext>
              </a:extLst>
            </p:cNvPr>
            <p:cNvSpPr txBox="1"/>
            <p:nvPr/>
          </p:nvSpPr>
          <p:spPr>
            <a:xfrm>
              <a:off x="6304717" y="1511983"/>
              <a:ext cx="3069677" cy="2013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3"/>
                </a:lnSpc>
              </a:pPr>
              <a:r>
                <a:rPr lang="en-US" sz="2400" dirty="0">
                  <a:solidFill>
                    <a:srgbClr val="000000"/>
                  </a:solidFill>
                  <a:latin typeface="Bebas Neue Cyrillic" panose="02000506000000020004" pitchFamily="2" charset="0"/>
                </a:rPr>
                <a:t>60,232 ft</a:t>
              </a:r>
              <a:r>
                <a:rPr lang="en-US" sz="2400" baseline="30000" dirty="0">
                  <a:solidFill>
                    <a:srgbClr val="000000"/>
                  </a:solidFill>
                  <a:latin typeface="Bebas Neue Cyrillic" panose="02000506000000020004" pitchFamily="2" charset="0"/>
                </a:rPr>
                <a:t>3</a:t>
              </a:r>
            </a:p>
            <a:p>
              <a:pPr algn="ctr">
                <a:lnSpc>
                  <a:spcPts val="3603"/>
                </a:lnSpc>
              </a:pPr>
              <a:endParaRPr lang="en-US" sz="2400" dirty="0">
                <a:solidFill>
                  <a:srgbClr val="000000"/>
                </a:solidFill>
                <a:latin typeface="Bebas Neue Cyrillic" panose="02000506000000020004" pitchFamily="2" charset="0"/>
              </a:endParaRPr>
            </a:p>
          </p:txBody>
        </p:sp>
        <p:sp>
          <p:nvSpPr>
            <p:cNvPr id="131" name="TextBox 70">
              <a:extLst>
                <a:ext uri="{FF2B5EF4-FFF2-40B4-BE49-F238E27FC236}">
                  <a16:creationId xmlns:a16="http://schemas.microsoft.com/office/drawing/2014/main" id="{3CA3BFF9-55D7-44DF-B442-9CB4C1F174DF}"/>
                </a:ext>
              </a:extLst>
            </p:cNvPr>
            <p:cNvSpPr txBox="1"/>
            <p:nvPr/>
          </p:nvSpPr>
          <p:spPr>
            <a:xfrm>
              <a:off x="167457" y="57150"/>
              <a:ext cx="3399785" cy="756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320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bas Neue Cyrillic" panose="02000506000000020004" pitchFamily="2" charset="0"/>
                </a:rPr>
                <a:t>PERCENTAGE</a:t>
              </a:r>
            </a:p>
          </p:txBody>
        </p:sp>
        <p:sp>
          <p:nvSpPr>
            <p:cNvPr id="132" name="TextBox 71">
              <a:extLst>
                <a:ext uri="{FF2B5EF4-FFF2-40B4-BE49-F238E27FC236}">
                  <a16:creationId xmlns:a16="http://schemas.microsoft.com/office/drawing/2014/main" id="{9C29E096-A12E-4554-8904-90EACFA985B7}"/>
                </a:ext>
              </a:extLst>
            </p:cNvPr>
            <p:cNvSpPr txBox="1"/>
            <p:nvPr/>
          </p:nvSpPr>
          <p:spPr>
            <a:xfrm>
              <a:off x="6341889" y="22457"/>
              <a:ext cx="3399785" cy="756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320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bas Neue Cyrillic" panose="02000506000000020004" pitchFamily="2" charset="0"/>
                </a:rPr>
                <a:t>VOLUME</a:t>
              </a:r>
            </a:p>
          </p:txBody>
        </p:sp>
        <p:sp>
          <p:nvSpPr>
            <p:cNvPr id="133" name="TextBox 72">
              <a:extLst>
                <a:ext uri="{FF2B5EF4-FFF2-40B4-BE49-F238E27FC236}">
                  <a16:creationId xmlns:a16="http://schemas.microsoft.com/office/drawing/2014/main" id="{F0702D42-F6FE-4B0A-B26C-7F45FE21AAEC}"/>
                </a:ext>
              </a:extLst>
            </p:cNvPr>
            <p:cNvSpPr txBox="1"/>
            <p:nvPr/>
          </p:nvSpPr>
          <p:spPr>
            <a:xfrm>
              <a:off x="7281413" y="3981288"/>
              <a:ext cx="2309680" cy="1769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83"/>
                </a:lnSpc>
              </a:pPr>
              <a:r>
                <a:rPr lang="en-US" sz="2000" dirty="0">
                  <a:solidFill>
                    <a:srgbClr val="000000"/>
                  </a:solidFill>
                  <a:latin typeface="Bebas Neue Cyrillic" panose="02000506000000020004" pitchFamily="2" charset="0"/>
                </a:rPr>
                <a:t>21,709 ft</a:t>
              </a:r>
              <a:r>
                <a:rPr lang="en-US" sz="2000" baseline="30000" dirty="0">
                  <a:solidFill>
                    <a:srgbClr val="000000"/>
                  </a:solidFill>
                  <a:latin typeface="Bebas Neue Cyrillic" panose="02000506000000020004" pitchFamily="2" charset="0"/>
                </a:rPr>
                <a:t>3</a:t>
              </a:r>
              <a:endParaRPr lang="en-US" sz="2000" dirty="0">
                <a:solidFill>
                  <a:srgbClr val="000000"/>
                </a:solidFill>
                <a:latin typeface="Bebas Neue Cyrillic" panose="02000506000000020004" pitchFamily="2" charset="0"/>
              </a:endParaRPr>
            </a:p>
            <a:p>
              <a:pPr algn="ctr">
                <a:lnSpc>
                  <a:spcPts val="3183"/>
                </a:lnSpc>
              </a:pPr>
              <a:endParaRPr lang="en-US" sz="2000" dirty="0">
                <a:solidFill>
                  <a:srgbClr val="000000"/>
                </a:solidFill>
                <a:latin typeface="Bebas Neue Cyrillic" panose="02000506000000020004" pitchFamily="2" charset="0"/>
              </a:endParaRPr>
            </a:p>
          </p:txBody>
        </p:sp>
        <p:sp>
          <p:nvSpPr>
            <p:cNvPr id="134" name="TextBox 73">
              <a:extLst>
                <a:ext uri="{FF2B5EF4-FFF2-40B4-BE49-F238E27FC236}">
                  <a16:creationId xmlns:a16="http://schemas.microsoft.com/office/drawing/2014/main" id="{F7C2C804-7AAF-4144-88FA-1362DBF0698B}"/>
                </a:ext>
              </a:extLst>
            </p:cNvPr>
            <p:cNvSpPr txBox="1"/>
            <p:nvPr/>
          </p:nvSpPr>
          <p:spPr>
            <a:xfrm>
              <a:off x="7391769" y="6219414"/>
              <a:ext cx="2088968" cy="794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03"/>
                </a:lnSpc>
              </a:pPr>
              <a:r>
                <a:rPr lang="en-US" sz="2000" dirty="0">
                  <a:solidFill>
                    <a:srgbClr val="000000"/>
                  </a:solidFill>
                  <a:latin typeface="Bebas Neue Cyrillic" panose="02000506000000020004" pitchFamily="2" charset="0"/>
                </a:rPr>
                <a:t>5,720 ft</a:t>
              </a:r>
              <a:r>
                <a:rPr lang="en-US" sz="2000" baseline="30000" dirty="0">
                  <a:solidFill>
                    <a:srgbClr val="000000"/>
                  </a:solidFill>
                  <a:latin typeface="Bebas Neue Cyrillic" panose="02000506000000020004" pitchFamily="2" charset="0"/>
                </a:rPr>
                <a:t>3</a:t>
              </a:r>
              <a:endParaRPr lang="en-US" sz="2000" dirty="0">
                <a:solidFill>
                  <a:srgbClr val="000000"/>
                </a:solidFill>
                <a:latin typeface="Bebas Neue Cyrillic" panose="02000506000000020004" pitchFamily="2" charset="0"/>
              </a:endParaRPr>
            </a:p>
          </p:txBody>
        </p:sp>
        <p:sp>
          <p:nvSpPr>
            <p:cNvPr id="135" name="TextBox 74">
              <a:extLst>
                <a:ext uri="{FF2B5EF4-FFF2-40B4-BE49-F238E27FC236}">
                  <a16:creationId xmlns:a16="http://schemas.microsoft.com/office/drawing/2014/main" id="{97C860D3-32DF-49D8-9D7F-4EB1FB04835D}"/>
                </a:ext>
              </a:extLst>
            </p:cNvPr>
            <p:cNvSpPr txBox="1"/>
            <p:nvPr/>
          </p:nvSpPr>
          <p:spPr>
            <a:xfrm>
              <a:off x="7159055" y="7995257"/>
              <a:ext cx="2345552" cy="689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3"/>
                </a:lnSpc>
              </a:pPr>
              <a:r>
                <a:rPr lang="en-US" sz="1600" dirty="0">
                  <a:solidFill>
                    <a:srgbClr val="000000"/>
                  </a:solidFill>
                  <a:latin typeface="Bebas Neue Cyrillic" panose="02000506000000020004" pitchFamily="2" charset="0"/>
                </a:rPr>
                <a:t>4,680 ft</a:t>
              </a:r>
              <a:r>
                <a:rPr lang="en-US" sz="1600" baseline="30000" dirty="0">
                  <a:solidFill>
                    <a:srgbClr val="000000"/>
                  </a:solidFill>
                  <a:latin typeface="Bebas Neue Cyrillic" panose="02000506000000020004" pitchFamily="2" charset="0"/>
                </a:rPr>
                <a:t>3</a:t>
              </a:r>
              <a:endParaRPr lang="en-US" sz="1600" dirty="0">
                <a:solidFill>
                  <a:srgbClr val="000000"/>
                </a:solidFill>
                <a:latin typeface="Bebas Neue Cyrillic" panose="02000506000000020004" pitchFamily="2" charset="0"/>
              </a:endParaRPr>
            </a:p>
          </p:txBody>
        </p:sp>
        <p:sp>
          <p:nvSpPr>
            <p:cNvPr id="136" name="TextBox 75">
              <a:extLst>
                <a:ext uri="{FF2B5EF4-FFF2-40B4-BE49-F238E27FC236}">
                  <a16:creationId xmlns:a16="http://schemas.microsoft.com/office/drawing/2014/main" id="{350250D9-779E-4A81-BEF8-0C686B36B5CE}"/>
                </a:ext>
              </a:extLst>
            </p:cNvPr>
            <p:cNvSpPr txBox="1"/>
            <p:nvPr/>
          </p:nvSpPr>
          <p:spPr>
            <a:xfrm>
              <a:off x="7249958" y="9773088"/>
              <a:ext cx="2074037" cy="610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3"/>
                </a:lnSpc>
              </a:pPr>
              <a:r>
                <a:rPr lang="en-US" sz="1600" dirty="0">
                  <a:solidFill>
                    <a:srgbClr val="000000"/>
                  </a:solidFill>
                  <a:latin typeface="Bebas Neue Cyrillic" panose="02000506000000020004" pitchFamily="2" charset="0"/>
                </a:rPr>
                <a:t>3,987 ft</a:t>
              </a:r>
              <a:r>
                <a:rPr lang="en-US" sz="1600" baseline="30000" dirty="0">
                  <a:solidFill>
                    <a:srgbClr val="000000"/>
                  </a:solidFill>
                  <a:latin typeface="Bebas Neue Cyrillic" panose="02000506000000020004" pitchFamily="2" charset="0"/>
                </a:rPr>
                <a:t>3</a:t>
              </a:r>
              <a:endParaRPr lang="en-US" sz="1600" dirty="0">
                <a:solidFill>
                  <a:srgbClr val="000000"/>
                </a:solidFill>
                <a:latin typeface="Bebas Neue Cyrillic" panose="02000506000000020004" pitchFamily="2" charset="0"/>
              </a:endParaRPr>
            </a:p>
          </p:txBody>
        </p:sp>
        <p:sp>
          <p:nvSpPr>
            <p:cNvPr id="137" name="TextBox 76">
              <a:extLst>
                <a:ext uri="{FF2B5EF4-FFF2-40B4-BE49-F238E27FC236}">
                  <a16:creationId xmlns:a16="http://schemas.microsoft.com/office/drawing/2014/main" id="{717C3E9C-272C-4807-B37D-280DA5FD94A1}"/>
                </a:ext>
              </a:extLst>
            </p:cNvPr>
            <p:cNvSpPr txBox="1"/>
            <p:nvPr/>
          </p:nvSpPr>
          <p:spPr>
            <a:xfrm>
              <a:off x="7356697" y="11212648"/>
              <a:ext cx="1721656" cy="553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3"/>
                </a:lnSpc>
              </a:pPr>
              <a:r>
                <a:rPr lang="en-US" sz="1300" dirty="0">
                  <a:solidFill>
                    <a:srgbClr val="000000"/>
                  </a:solidFill>
                  <a:latin typeface="Bebas Neue Cyrillic" panose="02000506000000020004" pitchFamily="2" charset="0"/>
                </a:rPr>
                <a:t>20,106 ft</a:t>
              </a:r>
              <a:r>
                <a:rPr lang="en-US" sz="1300" baseline="30000" dirty="0">
                  <a:solidFill>
                    <a:srgbClr val="000000"/>
                  </a:solidFill>
                  <a:latin typeface="Bebas Neue Cyrillic" panose="02000506000000020004" pitchFamily="2" charset="0"/>
                </a:rPr>
                <a:t>3</a:t>
              </a:r>
              <a:endParaRPr lang="en-US" sz="1300" dirty="0">
                <a:solidFill>
                  <a:srgbClr val="000000"/>
                </a:solidFill>
                <a:latin typeface="Bebas Neue Cyrillic" panose="02000506000000020004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1A12C48-6463-47E8-82BF-151384B70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47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3B69"/>
            </a:gs>
            <a:gs pos="100000">
              <a:srgbClr val="00599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73D39CCD-DE70-429B-87AE-35AADFCA8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9934" y="0"/>
            <a:ext cx="7172132" cy="1149292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Bebas Neue Cyrillic" panose="02000506000000020004" charset="0"/>
              </a:rPr>
              <a:t>MIN &amp; MAX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7B9FD2-F8AF-45C5-98F5-04C0DCB23170}"/>
              </a:ext>
            </a:extLst>
          </p:cNvPr>
          <p:cNvSpPr/>
          <p:nvPr/>
        </p:nvSpPr>
        <p:spPr>
          <a:xfrm>
            <a:off x="627265" y="5058561"/>
            <a:ext cx="2336954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ebas Neue Cyrillic" panose="02000506000000020004" charset="0"/>
              </a:rPr>
              <a:t>Low Max</a:t>
            </a:r>
          </a:p>
          <a:p>
            <a:pPr algn="ctr"/>
            <a:r>
              <a:rPr lang="en-US" sz="6000" dirty="0">
                <a:latin typeface="Bebas Neue Cyrillic" panose="02000506000000020004" charset="0"/>
              </a:rPr>
              <a:t>517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2E5850-9DEE-4AB4-8728-2B7516C84AFB}"/>
              </a:ext>
            </a:extLst>
          </p:cNvPr>
          <p:cNvSpPr/>
          <p:nvPr/>
        </p:nvSpPr>
        <p:spPr>
          <a:xfrm>
            <a:off x="6396632" y="5058561"/>
            <a:ext cx="2336954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ebas Neue Cyrillic" panose="02000506000000020004" charset="0"/>
              </a:rPr>
              <a:t>Insufficient Spread</a:t>
            </a:r>
          </a:p>
          <a:p>
            <a:pPr algn="ctr"/>
            <a:r>
              <a:rPr lang="en-US" sz="6000" dirty="0">
                <a:latin typeface="Bebas Neue Cyrillic" panose="02000506000000020004" charset="0"/>
              </a:rPr>
              <a:t>618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7E8F07A-64CC-49F7-A0D2-3EE2A977EA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7590148"/>
              </p:ext>
            </p:extLst>
          </p:nvPr>
        </p:nvGraphicFramePr>
        <p:xfrm>
          <a:off x="578928" y="1558212"/>
          <a:ext cx="5209799" cy="3063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97BC284-F574-40C4-B199-136FD4246F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7184003"/>
              </p:ext>
            </p:extLst>
          </p:nvPr>
        </p:nvGraphicFramePr>
        <p:xfrm>
          <a:off x="6403274" y="1558212"/>
          <a:ext cx="5209798" cy="3063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950070-16AD-4E0E-AA39-03ABB910A5E4}"/>
              </a:ext>
            </a:extLst>
          </p:cNvPr>
          <p:cNvSpPr/>
          <p:nvPr/>
        </p:nvSpPr>
        <p:spPr>
          <a:xfrm>
            <a:off x="3151143" y="5058561"/>
            <a:ext cx="2644227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ebas Neue Cyrillic" panose="02000506000000020004" charset="0"/>
              </a:rPr>
              <a:t>percentage reduction</a:t>
            </a:r>
          </a:p>
          <a:p>
            <a:pPr algn="ctr"/>
            <a:r>
              <a:rPr lang="en-US" sz="6000" dirty="0">
                <a:latin typeface="Bebas Neue Cyrillic" panose="02000506000000020004" charset="0"/>
              </a:rPr>
              <a:t>62.12%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D4F05F6-6C9E-47B8-9B9E-94505D7E2BB2}"/>
              </a:ext>
            </a:extLst>
          </p:cNvPr>
          <p:cNvSpPr/>
          <p:nvPr/>
        </p:nvSpPr>
        <p:spPr>
          <a:xfrm>
            <a:off x="9008173" y="5058561"/>
            <a:ext cx="2644227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ebas Neue Cyrillic" panose="02000506000000020004" charset="0"/>
              </a:rPr>
              <a:t>percentage reduction</a:t>
            </a:r>
          </a:p>
          <a:p>
            <a:pPr algn="ctr"/>
            <a:r>
              <a:rPr lang="en-US" sz="6000" dirty="0">
                <a:latin typeface="Bebas Neue Cyrillic" panose="02000506000000020004" charset="0"/>
              </a:rPr>
              <a:t>62.50%</a:t>
            </a:r>
          </a:p>
        </p:txBody>
      </p:sp>
      <p:pic>
        <p:nvPicPr>
          <p:cNvPr id="12" name="Picture 91">
            <a:extLst>
              <a:ext uri="{FF2B5EF4-FFF2-40B4-BE49-F238E27FC236}">
                <a16:creationId xmlns:a16="http://schemas.microsoft.com/office/drawing/2014/main" id="{F46FFED2-5FA0-4B6F-8E99-672FAFA3C3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12646" y="46767"/>
            <a:ext cx="2711683" cy="604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68D2CF-FCA1-47E3-A6A7-8F580425C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02" y="1567601"/>
            <a:ext cx="5224725" cy="3072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91DC80-FB08-480D-BBB1-DF076EEB1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274" y="1567601"/>
            <a:ext cx="5224725" cy="3072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6DC721-FB99-41D0-B1FD-040CD7BB1C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03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3B69"/>
            </a:gs>
            <a:gs pos="100000">
              <a:srgbClr val="00599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73D39CCD-DE70-429B-87AE-35AADFCA8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9934" y="-1"/>
            <a:ext cx="7172132" cy="1149291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Bebas Neue Cyrillic" panose="02000506000000020004" charset="0"/>
              </a:rPr>
              <a:t>restock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A561273-7CD3-4210-9325-4E47CA2561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873785"/>
              </p:ext>
            </p:extLst>
          </p:nvPr>
        </p:nvGraphicFramePr>
        <p:xfrm>
          <a:off x="4112002" y="1288256"/>
          <a:ext cx="7418337" cy="3929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44BBE4C-CE12-49AC-8835-3A0C26DBE8C1}"/>
              </a:ext>
            </a:extLst>
          </p:cNvPr>
          <p:cNvSpPr/>
          <p:nvPr/>
        </p:nvSpPr>
        <p:spPr>
          <a:xfrm>
            <a:off x="6499056" y="5522396"/>
            <a:ext cx="2644227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ebas Neue Cyrillic" panose="02000506000000020004" charset="0"/>
              </a:rPr>
              <a:t>percentage reduction</a:t>
            </a:r>
          </a:p>
          <a:p>
            <a:pPr algn="ctr"/>
            <a:r>
              <a:rPr lang="en-US" sz="6000" dirty="0">
                <a:latin typeface="Bebas Neue Cyrillic" panose="02000506000000020004" charset="0"/>
              </a:rPr>
              <a:t>34%</a:t>
            </a:r>
          </a:p>
        </p:txBody>
      </p:sp>
      <p:pic>
        <p:nvPicPr>
          <p:cNvPr id="10" name="Picture 91">
            <a:extLst>
              <a:ext uri="{FF2B5EF4-FFF2-40B4-BE49-F238E27FC236}">
                <a16:creationId xmlns:a16="http://schemas.microsoft.com/office/drawing/2014/main" id="{3AEC29F8-ED9B-4E10-B725-B5D91355DC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12646" y="46767"/>
            <a:ext cx="2711683" cy="604015"/>
          </a:xfrm>
          <a:prstGeom prst="rect">
            <a:avLst/>
          </a:prstGeom>
        </p:spPr>
      </p:pic>
      <p:grpSp>
        <p:nvGrpSpPr>
          <p:cNvPr id="27" name="Group 2">
            <a:extLst>
              <a:ext uri="{FF2B5EF4-FFF2-40B4-BE49-F238E27FC236}">
                <a16:creationId xmlns:a16="http://schemas.microsoft.com/office/drawing/2014/main" id="{181A523C-F44E-424F-805A-DE5CEE20F140}"/>
              </a:ext>
            </a:extLst>
          </p:cNvPr>
          <p:cNvGrpSpPr/>
          <p:nvPr/>
        </p:nvGrpSpPr>
        <p:grpSpPr>
          <a:xfrm>
            <a:off x="661574" y="398517"/>
            <a:ext cx="3069932" cy="6455083"/>
            <a:chOff x="0" y="0"/>
            <a:chExt cx="5769414" cy="12772656"/>
          </a:xfrm>
        </p:grpSpPr>
        <p:pic>
          <p:nvPicPr>
            <p:cNvPr id="28" name="Picture 3">
              <a:extLst>
                <a:ext uri="{FF2B5EF4-FFF2-40B4-BE49-F238E27FC236}">
                  <a16:creationId xmlns:a16="http://schemas.microsoft.com/office/drawing/2014/main" id="{22E51BE7-537E-4A28-AC45-C0B8571F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8708057">
              <a:off x="1798337" y="1029836"/>
              <a:ext cx="1018148" cy="3179196"/>
            </a:xfrm>
            <a:prstGeom prst="rect">
              <a:avLst/>
            </a:prstGeom>
          </p:spPr>
        </p:pic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2504ABE0-7958-4746-9C25-C7D0931DF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3677754">
              <a:off x="2355660" y="2720832"/>
              <a:ext cx="1018148" cy="3179196"/>
            </a:xfrm>
            <a:prstGeom prst="rect">
              <a:avLst/>
            </a:prstGeom>
          </p:spPr>
        </p:pic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4E35CD08-74A7-41EA-BF04-73669EAC0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2091942">
              <a:off x="1790655" y="1252158"/>
              <a:ext cx="1018148" cy="3179196"/>
            </a:xfrm>
            <a:prstGeom prst="rect">
              <a:avLst/>
            </a:prstGeom>
          </p:spPr>
        </p:pic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BABB2764-C2BD-4A52-B4E6-E2C8B3115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7826776">
              <a:off x="2445266" y="3998755"/>
              <a:ext cx="1018148" cy="3179196"/>
            </a:xfrm>
            <a:prstGeom prst="rect">
              <a:avLst/>
            </a:prstGeom>
          </p:spPr>
        </p:pic>
        <p:pic>
          <p:nvPicPr>
            <p:cNvPr id="32" name="Picture 7">
              <a:extLst>
                <a:ext uri="{FF2B5EF4-FFF2-40B4-BE49-F238E27FC236}">
                  <a16:creationId xmlns:a16="http://schemas.microsoft.com/office/drawing/2014/main" id="{98ABCC65-51B7-4FD7-A09C-44A06BA50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7122245">
              <a:off x="2221816" y="2647541"/>
              <a:ext cx="1018148" cy="3179196"/>
            </a:xfrm>
            <a:prstGeom prst="rect">
              <a:avLst/>
            </a:prstGeom>
          </p:spPr>
        </p:pic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B80ED8A2-E3E4-4137-8624-62DBA88D3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3416668">
              <a:off x="2632818" y="5581309"/>
              <a:ext cx="1018148" cy="3179196"/>
            </a:xfrm>
            <a:prstGeom prst="rect">
              <a:avLst/>
            </a:prstGeom>
          </p:spPr>
        </p:pic>
        <p:pic>
          <p:nvPicPr>
            <p:cNvPr id="34" name="Picture 9">
              <a:extLst>
                <a:ext uri="{FF2B5EF4-FFF2-40B4-BE49-F238E27FC236}">
                  <a16:creationId xmlns:a16="http://schemas.microsoft.com/office/drawing/2014/main" id="{3074FC8F-6668-44D9-A040-1BBFAF45D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2973223">
              <a:off x="2329138" y="4097750"/>
              <a:ext cx="1018148" cy="3179196"/>
            </a:xfrm>
            <a:prstGeom prst="rect">
              <a:avLst/>
            </a:prstGeom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7F78FA2C-6597-4BEB-B228-DBBAA02A5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7383331">
              <a:off x="2504921" y="5498074"/>
              <a:ext cx="1018148" cy="3179196"/>
            </a:xfrm>
            <a:prstGeom prst="rect">
              <a:avLst/>
            </a:prstGeom>
          </p:spPr>
        </p:pic>
        <p:pic>
          <p:nvPicPr>
            <p:cNvPr id="36" name="Picture 11">
              <a:extLst>
                <a:ext uri="{FF2B5EF4-FFF2-40B4-BE49-F238E27FC236}">
                  <a16:creationId xmlns:a16="http://schemas.microsoft.com/office/drawing/2014/main" id="{5B90F865-F07E-4C84-B26D-F19FA2B69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3404632">
              <a:off x="2467348" y="6883372"/>
              <a:ext cx="1018148" cy="3179196"/>
            </a:xfrm>
            <a:prstGeom prst="rect">
              <a:avLst/>
            </a:prstGeom>
          </p:spPr>
        </p:pic>
        <p:pic>
          <p:nvPicPr>
            <p:cNvPr id="37" name="Picture 12">
              <a:extLst>
                <a:ext uri="{FF2B5EF4-FFF2-40B4-BE49-F238E27FC236}">
                  <a16:creationId xmlns:a16="http://schemas.microsoft.com/office/drawing/2014/main" id="{0CE233D1-BFEC-42A5-BD3F-FC2315A7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7395367">
              <a:off x="2634370" y="6813800"/>
              <a:ext cx="1018148" cy="3179196"/>
            </a:xfrm>
            <a:prstGeom prst="rect">
              <a:avLst/>
            </a:prstGeom>
          </p:spPr>
        </p:pic>
        <p:pic>
          <p:nvPicPr>
            <p:cNvPr id="38" name="Picture 13">
              <a:extLst>
                <a:ext uri="{FF2B5EF4-FFF2-40B4-BE49-F238E27FC236}">
                  <a16:creationId xmlns:a16="http://schemas.microsoft.com/office/drawing/2014/main" id="{BAAD2E05-D3EF-4DEA-A24B-9F78F0E44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8547266">
              <a:off x="2282642" y="8405619"/>
              <a:ext cx="1018148" cy="3179196"/>
            </a:xfrm>
            <a:prstGeom prst="rect">
              <a:avLst/>
            </a:prstGeom>
          </p:spPr>
        </p:pic>
        <p:pic>
          <p:nvPicPr>
            <p:cNvPr id="39" name="Picture 14">
              <a:extLst>
                <a:ext uri="{FF2B5EF4-FFF2-40B4-BE49-F238E27FC236}">
                  <a16:creationId xmlns:a16="http://schemas.microsoft.com/office/drawing/2014/main" id="{8FF0D356-D32B-4CDA-9BCA-DB38DFB63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2252733">
              <a:off x="2375633" y="8526608"/>
              <a:ext cx="1018148" cy="3179196"/>
            </a:xfrm>
            <a:prstGeom prst="rect">
              <a:avLst/>
            </a:prstGeom>
          </p:spPr>
        </p:pic>
        <p:pic>
          <p:nvPicPr>
            <p:cNvPr id="40" name="Picture 15">
              <a:extLst>
                <a:ext uri="{FF2B5EF4-FFF2-40B4-BE49-F238E27FC236}">
                  <a16:creationId xmlns:a16="http://schemas.microsoft.com/office/drawing/2014/main" id="{6CAB773B-2483-4902-9A8D-23F6AA1F5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8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8907071">
              <a:off x="350128" y="2843707"/>
              <a:ext cx="2199969" cy="1903974"/>
            </a:xfrm>
            <a:prstGeom prst="rect">
              <a:avLst/>
            </a:prstGeom>
          </p:spPr>
        </p:pic>
        <p:pic>
          <p:nvPicPr>
            <p:cNvPr id="41" name="Picture 16">
              <a:extLst>
                <a:ext uri="{FF2B5EF4-FFF2-40B4-BE49-F238E27FC236}">
                  <a16:creationId xmlns:a16="http://schemas.microsoft.com/office/drawing/2014/main" id="{BD6A2F79-E030-4A46-8CB8-C4A816D88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-8907071">
              <a:off x="596427" y="3056868"/>
              <a:ext cx="1707372" cy="1477653"/>
            </a:xfrm>
            <a:prstGeom prst="rect">
              <a:avLst/>
            </a:prstGeom>
          </p:spPr>
        </p:pic>
        <p:pic>
          <p:nvPicPr>
            <p:cNvPr id="42" name="Picture 17">
              <a:extLst>
                <a:ext uri="{FF2B5EF4-FFF2-40B4-BE49-F238E27FC236}">
                  <a16:creationId xmlns:a16="http://schemas.microsoft.com/office/drawing/2014/main" id="{32382FBD-BBDF-45FB-82E5-972C49B16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8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8750443">
              <a:off x="2227564" y="425600"/>
              <a:ext cx="2065084" cy="1787236"/>
            </a:xfrm>
            <a:prstGeom prst="rect">
              <a:avLst/>
            </a:prstGeom>
          </p:spPr>
        </p:pic>
        <p:pic>
          <p:nvPicPr>
            <p:cNvPr id="43" name="Picture 18">
              <a:extLst>
                <a:ext uri="{FF2B5EF4-FFF2-40B4-BE49-F238E27FC236}">
                  <a16:creationId xmlns:a16="http://schemas.microsoft.com/office/drawing/2014/main" id="{74DA2F49-C513-4A02-A558-7627B9724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-8750443">
              <a:off x="2458762" y="625692"/>
              <a:ext cx="1602689" cy="1387054"/>
            </a:xfrm>
            <a:prstGeom prst="rect">
              <a:avLst/>
            </a:prstGeom>
          </p:spPr>
        </p:pic>
        <p:pic>
          <p:nvPicPr>
            <p:cNvPr id="44" name="Picture 19">
              <a:extLst>
                <a:ext uri="{FF2B5EF4-FFF2-40B4-BE49-F238E27FC236}">
                  <a16:creationId xmlns:a16="http://schemas.microsoft.com/office/drawing/2014/main" id="{28120661-901F-445F-8B26-2B06220AB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8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924115">
              <a:off x="335362" y="5513524"/>
              <a:ext cx="2185390" cy="1891355"/>
            </a:xfrm>
            <a:prstGeom prst="rect">
              <a:avLst/>
            </a:prstGeom>
          </p:spPr>
        </p:pic>
        <p:pic>
          <p:nvPicPr>
            <p:cNvPr id="45" name="Picture 20">
              <a:extLst>
                <a:ext uri="{FF2B5EF4-FFF2-40B4-BE49-F238E27FC236}">
                  <a16:creationId xmlns:a16="http://schemas.microsoft.com/office/drawing/2014/main" id="{5B59397A-A451-4260-A036-C05BA9A0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-1924115">
              <a:off x="580028" y="5725272"/>
              <a:ext cx="1696057" cy="1467860"/>
            </a:xfrm>
            <a:prstGeom prst="rect">
              <a:avLst/>
            </a:prstGeom>
          </p:spPr>
        </p:pic>
        <p:pic>
          <p:nvPicPr>
            <p:cNvPr id="46" name="Picture 21">
              <a:extLst>
                <a:ext uri="{FF2B5EF4-FFF2-40B4-BE49-F238E27FC236}">
                  <a16:creationId xmlns:a16="http://schemas.microsoft.com/office/drawing/2014/main" id="{2E37BB05-A690-4B54-BD94-7EB7ADBC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8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1484508">
              <a:off x="3285879" y="3975308"/>
              <a:ext cx="2187731" cy="1893381"/>
            </a:xfrm>
            <a:prstGeom prst="rect">
              <a:avLst/>
            </a:prstGeom>
          </p:spPr>
        </p:pic>
        <p:pic>
          <p:nvPicPr>
            <p:cNvPr id="47" name="Picture 22">
              <a:extLst>
                <a:ext uri="{FF2B5EF4-FFF2-40B4-BE49-F238E27FC236}">
                  <a16:creationId xmlns:a16="http://schemas.microsoft.com/office/drawing/2014/main" id="{5B79FEF0-008C-4995-A622-0AF25D61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1484508">
              <a:off x="3530808" y="4187283"/>
              <a:ext cx="1697873" cy="1469432"/>
            </a:xfrm>
            <a:prstGeom prst="rect">
              <a:avLst/>
            </a:prstGeom>
          </p:spPr>
        </p:pic>
        <p:pic>
          <p:nvPicPr>
            <p:cNvPr id="48" name="Picture 23">
              <a:extLst>
                <a:ext uri="{FF2B5EF4-FFF2-40B4-BE49-F238E27FC236}">
                  <a16:creationId xmlns:a16="http://schemas.microsoft.com/office/drawing/2014/main" id="{6E64D6D2-6ED6-4287-B753-0E8968AE8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8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5365044">
              <a:off x="535100" y="8186317"/>
              <a:ext cx="2065084" cy="1787236"/>
            </a:xfrm>
            <a:prstGeom prst="rect">
              <a:avLst/>
            </a:prstGeom>
          </p:spPr>
        </p:pic>
        <p:pic>
          <p:nvPicPr>
            <p:cNvPr id="49" name="Picture 24">
              <a:extLst>
                <a:ext uri="{FF2B5EF4-FFF2-40B4-BE49-F238E27FC236}">
                  <a16:creationId xmlns:a16="http://schemas.microsoft.com/office/drawing/2014/main" id="{321863F4-AE97-4931-9AE1-AE0789CE1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-5365044">
              <a:off x="766297" y="8386408"/>
              <a:ext cx="1602689" cy="1387054"/>
            </a:xfrm>
            <a:prstGeom prst="rect">
              <a:avLst/>
            </a:prstGeom>
          </p:spPr>
        </p:pic>
        <p:pic>
          <p:nvPicPr>
            <p:cNvPr id="50" name="Picture 25">
              <a:extLst>
                <a:ext uri="{FF2B5EF4-FFF2-40B4-BE49-F238E27FC236}">
                  <a16:creationId xmlns:a16="http://schemas.microsoft.com/office/drawing/2014/main" id="{655D8EBF-ECDC-4E7B-8C65-345BF03F8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8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2850008">
              <a:off x="2874194" y="10514048"/>
              <a:ext cx="2065084" cy="1787236"/>
            </a:xfrm>
            <a:prstGeom prst="rect">
              <a:avLst/>
            </a:prstGeom>
          </p:spPr>
        </p:pic>
        <p:pic>
          <p:nvPicPr>
            <p:cNvPr id="51" name="Picture 26">
              <a:extLst>
                <a:ext uri="{FF2B5EF4-FFF2-40B4-BE49-F238E27FC236}">
                  <a16:creationId xmlns:a16="http://schemas.microsoft.com/office/drawing/2014/main" id="{4EDBA4F0-BF18-4D6B-99BB-B562819DD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-2850008">
              <a:off x="3105392" y="10714140"/>
              <a:ext cx="1602689" cy="1387054"/>
            </a:xfrm>
            <a:prstGeom prst="rect">
              <a:avLst/>
            </a:prstGeom>
          </p:spPr>
        </p:pic>
        <p:pic>
          <p:nvPicPr>
            <p:cNvPr id="52" name="Picture 27">
              <a:extLst>
                <a:ext uri="{FF2B5EF4-FFF2-40B4-BE49-F238E27FC236}">
                  <a16:creationId xmlns:a16="http://schemas.microsoft.com/office/drawing/2014/main" id="{35C864B9-F2BE-4CE6-A7E8-01489E687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8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5336438">
              <a:off x="3755069" y="6947112"/>
              <a:ext cx="2065084" cy="1787236"/>
            </a:xfrm>
            <a:prstGeom prst="rect">
              <a:avLst/>
            </a:prstGeom>
          </p:spPr>
        </p:pic>
        <p:pic>
          <p:nvPicPr>
            <p:cNvPr id="53" name="Picture 28">
              <a:extLst>
                <a:ext uri="{FF2B5EF4-FFF2-40B4-BE49-F238E27FC236}">
                  <a16:creationId xmlns:a16="http://schemas.microsoft.com/office/drawing/2014/main" id="{BA36A8FF-E67B-4DDB-863D-92A2969C1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-5336438">
              <a:off x="3986266" y="7147203"/>
              <a:ext cx="1602689" cy="138705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210A71-1062-4738-A63C-E30833FC2B8E}"/>
              </a:ext>
            </a:extLst>
          </p:cNvPr>
          <p:cNvSpPr txBox="1"/>
          <p:nvPr/>
        </p:nvSpPr>
        <p:spPr>
          <a:xfrm>
            <a:off x="1636524" y="720643"/>
            <a:ext cx="1519533" cy="67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JUL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1,250 PN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B4FC52-BB82-428C-8953-4508917DD98A}"/>
              </a:ext>
            </a:extLst>
          </p:cNvPr>
          <p:cNvSpPr txBox="1"/>
          <p:nvPr/>
        </p:nvSpPr>
        <p:spPr>
          <a:xfrm>
            <a:off x="684138" y="1973136"/>
            <a:ext cx="1519533" cy="67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AUG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1,783 PN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0D8CB6E-A7B5-4BC4-BC0B-8768C75EF9F3}"/>
              </a:ext>
            </a:extLst>
          </p:cNvPr>
          <p:cNvSpPr txBox="1"/>
          <p:nvPr/>
        </p:nvSpPr>
        <p:spPr>
          <a:xfrm>
            <a:off x="2245508" y="2536335"/>
            <a:ext cx="1519533" cy="67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SEP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1,276 PN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C95BED-5EDD-44D5-B0E4-AFACB5BF2EAC}"/>
              </a:ext>
            </a:extLst>
          </p:cNvPr>
          <p:cNvSpPr txBox="1"/>
          <p:nvPr/>
        </p:nvSpPr>
        <p:spPr>
          <a:xfrm>
            <a:off x="663491" y="3313565"/>
            <a:ext cx="1519533" cy="67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OCT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1,287 PN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08E18E-C9CB-4273-B8E0-DE16880DF567}"/>
              </a:ext>
            </a:extLst>
          </p:cNvPr>
          <p:cNvSpPr txBox="1"/>
          <p:nvPr/>
        </p:nvSpPr>
        <p:spPr>
          <a:xfrm>
            <a:off x="2437622" y="4035788"/>
            <a:ext cx="1519533" cy="67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NOV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1,308 PN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72DB58-566C-48E1-BEAC-D69FD9750997}"/>
              </a:ext>
            </a:extLst>
          </p:cNvPr>
          <p:cNvSpPr txBox="1"/>
          <p:nvPr/>
        </p:nvSpPr>
        <p:spPr>
          <a:xfrm>
            <a:off x="735059" y="4654355"/>
            <a:ext cx="1519533" cy="67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DEC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1,050 PN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9BFA506-9E30-4B4E-8903-C06D5A863651}"/>
              </a:ext>
            </a:extLst>
          </p:cNvPr>
          <p:cNvSpPr txBox="1"/>
          <p:nvPr/>
        </p:nvSpPr>
        <p:spPr>
          <a:xfrm>
            <a:off x="1980599" y="5797900"/>
            <a:ext cx="1519533" cy="67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DEC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1,172 PN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405C91-9DCF-43E4-8F13-49BCA3EB8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2088" y="1280877"/>
            <a:ext cx="7425572" cy="3944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33F62A-EB20-4A30-8FA8-FB656B9A81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42" y="4828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7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3B69"/>
            </a:gs>
            <a:gs pos="100000">
              <a:srgbClr val="00599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73D39CCD-DE70-429B-87AE-35AADFCA8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9934" y="0"/>
            <a:ext cx="7172132" cy="1219030"/>
          </a:xfrm>
        </p:spPr>
        <p:txBody>
          <a:bodyPr>
            <a:noAutofit/>
          </a:bodyPr>
          <a:lstStyle/>
          <a:p>
            <a:pPr algn="ctr"/>
            <a:r>
              <a:rPr lang="en-US" sz="6600" dirty="0">
                <a:latin typeface="Bebas Neue Cyrillic" panose="02000506000000020004" charset="0"/>
              </a:rPr>
              <a:t>Empty locations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40741E-9723-4892-B03D-247D44174BB6}"/>
              </a:ext>
            </a:extLst>
          </p:cNvPr>
          <p:cNvSpPr/>
          <p:nvPr/>
        </p:nvSpPr>
        <p:spPr>
          <a:xfrm>
            <a:off x="1669802" y="5536242"/>
            <a:ext cx="3527715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ebas Neue Cyrillic" panose="02000506000000020004" pitchFamily="2" charset="0"/>
              </a:rPr>
              <a:t>Actual empty locations</a:t>
            </a:r>
          </a:p>
          <a:p>
            <a:pPr algn="ctr"/>
            <a:r>
              <a:rPr lang="en-US" sz="6000" dirty="0">
                <a:latin typeface="Bebas Neue Cyrillic" panose="02000506000000020004" pitchFamily="2" charset="0"/>
              </a:rPr>
              <a:t>197</a:t>
            </a:r>
          </a:p>
        </p:txBody>
      </p:sp>
      <p:pic>
        <p:nvPicPr>
          <p:cNvPr id="10" name="Picture 91">
            <a:extLst>
              <a:ext uri="{FF2B5EF4-FFF2-40B4-BE49-F238E27FC236}">
                <a16:creationId xmlns:a16="http://schemas.microsoft.com/office/drawing/2014/main" id="{23C1C9FB-93D9-45C4-9565-2ED2B8F728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12646" y="46767"/>
            <a:ext cx="2711683" cy="604015"/>
          </a:xfrm>
          <a:prstGeom prst="rect">
            <a:avLst/>
          </a:prstGeom>
        </p:spPr>
      </p:pic>
      <p:grpSp>
        <p:nvGrpSpPr>
          <p:cNvPr id="38" name="Group 2">
            <a:extLst>
              <a:ext uri="{FF2B5EF4-FFF2-40B4-BE49-F238E27FC236}">
                <a16:creationId xmlns:a16="http://schemas.microsoft.com/office/drawing/2014/main" id="{0A0ABEE6-6311-4D20-BAFE-17FD59C89B88}"/>
              </a:ext>
            </a:extLst>
          </p:cNvPr>
          <p:cNvGrpSpPr/>
          <p:nvPr/>
        </p:nvGrpSpPr>
        <p:grpSpPr>
          <a:xfrm flipH="1">
            <a:off x="8510621" y="538679"/>
            <a:ext cx="3069932" cy="6455083"/>
            <a:chOff x="0" y="0"/>
            <a:chExt cx="5769414" cy="12772656"/>
          </a:xfrm>
        </p:grpSpPr>
        <p:pic>
          <p:nvPicPr>
            <p:cNvPr id="39" name="Picture 3">
              <a:extLst>
                <a:ext uri="{FF2B5EF4-FFF2-40B4-BE49-F238E27FC236}">
                  <a16:creationId xmlns:a16="http://schemas.microsoft.com/office/drawing/2014/main" id="{961F3ABF-1D59-4BAD-AE6C-74D72DDFD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8708057">
              <a:off x="1798337" y="1029836"/>
              <a:ext cx="1018148" cy="3179196"/>
            </a:xfrm>
            <a:prstGeom prst="rect">
              <a:avLst/>
            </a:prstGeom>
          </p:spPr>
        </p:pic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8E2D6752-5A93-430B-9E5A-1DF655BE8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3677754">
              <a:off x="2355660" y="2720832"/>
              <a:ext cx="1018148" cy="3179196"/>
            </a:xfrm>
            <a:prstGeom prst="rect">
              <a:avLst/>
            </a:prstGeom>
          </p:spPr>
        </p:pic>
        <p:pic>
          <p:nvPicPr>
            <p:cNvPr id="41" name="Picture 5">
              <a:extLst>
                <a:ext uri="{FF2B5EF4-FFF2-40B4-BE49-F238E27FC236}">
                  <a16:creationId xmlns:a16="http://schemas.microsoft.com/office/drawing/2014/main" id="{96A9DFD8-52FF-405A-9BEB-094B75983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2091942">
              <a:off x="1790655" y="1252158"/>
              <a:ext cx="1018148" cy="3179196"/>
            </a:xfrm>
            <a:prstGeom prst="rect">
              <a:avLst/>
            </a:prstGeom>
          </p:spPr>
        </p:pic>
        <p:pic>
          <p:nvPicPr>
            <p:cNvPr id="42" name="Picture 6">
              <a:extLst>
                <a:ext uri="{FF2B5EF4-FFF2-40B4-BE49-F238E27FC236}">
                  <a16:creationId xmlns:a16="http://schemas.microsoft.com/office/drawing/2014/main" id="{C27C73CD-71EF-454D-8085-54EEF4EC1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7826776">
              <a:off x="2445266" y="3998755"/>
              <a:ext cx="1018148" cy="3179196"/>
            </a:xfrm>
            <a:prstGeom prst="rect">
              <a:avLst/>
            </a:prstGeom>
          </p:spPr>
        </p:pic>
        <p:pic>
          <p:nvPicPr>
            <p:cNvPr id="43" name="Picture 7">
              <a:extLst>
                <a:ext uri="{FF2B5EF4-FFF2-40B4-BE49-F238E27FC236}">
                  <a16:creationId xmlns:a16="http://schemas.microsoft.com/office/drawing/2014/main" id="{B9CED730-BE86-4F34-8BD6-92A5AB3CA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7122245">
              <a:off x="2221816" y="2647541"/>
              <a:ext cx="1018148" cy="3179196"/>
            </a:xfrm>
            <a:prstGeom prst="rect">
              <a:avLst/>
            </a:prstGeom>
          </p:spPr>
        </p:pic>
        <p:pic>
          <p:nvPicPr>
            <p:cNvPr id="44" name="Picture 8">
              <a:extLst>
                <a:ext uri="{FF2B5EF4-FFF2-40B4-BE49-F238E27FC236}">
                  <a16:creationId xmlns:a16="http://schemas.microsoft.com/office/drawing/2014/main" id="{505752F5-3ECC-491B-A65E-B4E81656E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3416668">
              <a:off x="2632818" y="5581309"/>
              <a:ext cx="1018148" cy="3179196"/>
            </a:xfrm>
            <a:prstGeom prst="rect">
              <a:avLst/>
            </a:prstGeom>
          </p:spPr>
        </p:pic>
        <p:pic>
          <p:nvPicPr>
            <p:cNvPr id="45" name="Picture 9">
              <a:extLst>
                <a:ext uri="{FF2B5EF4-FFF2-40B4-BE49-F238E27FC236}">
                  <a16:creationId xmlns:a16="http://schemas.microsoft.com/office/drawing/2014/main" id="{059697E1-4F94-40BE-A011-E502D4B66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2973223">
              <a:off x="2329138" y="4097750"/>
              <a:ext cx="1018148" cy="3179196"/>
            </a:xfrm>
            <a:prstGeom prst="rect">
              <a:avLst/>
            </a:prstGeom>
          </p:spPr>
        </p:pic>
        <p:pic>
          <p:nvPicPr>
            <p:cNvPr id="46" name="Picture 10">
              <a:extLst>
                <a:ext uri="{FF2B5EF4-FFF2-40B4-BE49-F238E27FC236}">
                  <a16:creationId xmlns:a16="http://schemas.microsoft.com/office/drawing/2014/main" id="{7A97ED17-0783-4073-8325-CF17C2A83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7383331">
              <a:off x="2504921" y="5498074"/>
              <a:ext cx="1018148" cy="3179196"/>
            </a:xfrm>
            <a:prstGeom prst="rect">
              <a:avLst/>
            </a:prstGeom>
          </p:spPr>
        </p:pic>
        <p:pic>
          <p:nvPicPr>
            <p:cNvPr id="47" name="Picture 11">
              <a:extLst>
                <a:ext uri="{FF2B5EF4-FFF2-40B4-BE49-F238E27FC236}">
                  <a16:creationId xmlns:a16="http://schemas.microsoft.com/office/drawing/2014/main" id="{07235E8D-B9F9-415A-8FD2-169B04EFA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3404632">
              <a:off x="2467348" y="6883372"/>
              <a:ext cx="1018148" cy="3179196"/>
            </a:xfrm>
            <a:prstGeom prst="rect">
              <a:avLst/>
            </a:prstGeom>
          </p:spPr>
        </p:pic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7DED747A-BC4C-475E-8246-26E291DD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7395367">
              <a:off x="2634370" y="6813800"/>
              <a:ext cx="1018148" cy="3179196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B6F269D-2F84-48D7-BCF6-F28AD2D77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8547266">
              <a:off x="2282642" y="8405619"/>
              <a:ext cx="1018148" cy="3179196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8F2FE9B1-0DD4-4D9F-A6C0-B30AB4FF0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2252733">
              <a:off x="2375633" y="8526608"/>
              <a:ext cx="1018148" cy="3179196"/>
            </a:xfrm>
            <a:prstGeom prst="rect">
              <a:avLst/>
            </a:prstGeom>
          </p:spPr>
        </p:pic>
        <p:pic>
          <p:nvPicPr>
            <p:cNvPr id="51" name="Picture 15">
              <a:extLst>
                <a:ext uri="{FF2B5EF4-FFF2-40B4-BE49-F238E27FC236}">
                  <a16:creationId xmlns:a16="http://schemas.microsoft.com/office/drawing/2014/main" id="{D0D169E5-721D-46FD-9ED4-3977D570B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8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8907071">
              <a:off x="350128" y="2843707"/>
              <a:ext cx="2199969" cy="1903974"/>
            </a:xfrm>
            <a:prstGeom prst="rect">
              <a:avLst/>
            </a:prstGeom>
          </p:spPr>
        </p:pic>
        <p:pic>
          <p:nvPicPr>
            <p:cNvPr id="52" name="Picture 16">
              <a:extLst>
                <a:ext uri="{FF2B5EF4-FFF2-40B4-BE49-F238E27FC236}">
                  <a16:creationId xmlns:a16="http://schemas.microsoft.com/office/drawing/2014/main" id="{C3BED1B1-DF77-4497-B836-6A643FDD4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-8907071">
              <a:off x="596427" y="3056868"/>
              <a:ext cx="1707372" cy="1477653"/>
            </a:xfrm>
            <a:prstGeom prst="rect">
              <a:avLst/>
            </a:prstGeom>
          </p:spPr>
        </p:pic>
        <p:pic>
          <p:nvPicPr>
            <p:cNvPr id="53" name="Picture 17">
              <a:extLst>
                <a:ext uri="{FF2B5EF4-FFF2-40B4-BE49-F238E27FC236}">
                  <a16:creationId xmlns:a16="http://schemas.microsoft.com/office/drawing/2014/main" id="{0448D2B7-6A7F-44E4-AFAD-AC0811235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8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8750443">
              <a:off x="2227564" y="425600"/>
              <a:ext cx="2065084" cy="1787236"/>
            </a:xfrm>
            <a:prstGeom prst="rect">
              <a:avLst/>
            </a:prstGeom>
          </p:spPr>
        </p:pic>
        <p:pic>
          <p:nvPicPr>
            <p:cNvPr id="54" name="Picture 18">
              <a:extLst>
                <a:ext uri="{FF2B5EF4-FFF2-40B4-BE49-F238E27FC236}">
                  <a16:creationId xmlns:a16="http://schemas.microsoft.com/office/drawing/2014/main" id="{4BCF2D67-7D35-4933-8BF8-E47566D77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-8750443">
              <a:off x="2458762" y="625692"/>
              <a:ext cx="1602689" cy="1387054"/>
            </a:xfrm>
            <a:prstGeom prst="rect">
              <a:avLst/>
            </a:prstGeom>
          </p:spPr>
        </p:pic>
        <p:pic>
          <p:nvPicPr>
            <p:cNvPr id="55" name="Picture 19">
              <a:extLst>
                <a:ext uri="{FF2B5EF4-FFF2-40B4-BE49-F238E27FC236}">
                  <a16:creationId xmlns:a16="http://schemas.microsoft.com/office/drawing/2014/main" id="{879B1421-694F-47D0-A823-BE9118E9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8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924115">
              <a:off x="335362" y="5513524"/>
              <a:ext cx="2185390" cy="1891355"/>
            </a:xfrm>
            <a:prstGeom prst="rect">
              <a:avLst/>
            </a:prstGeom>
          </p:spPr>
        </p:pic>
        <p:pic>
          <p:nvPicPr>
            <p:cNvPr id="56" name="Picture 20">
              <a:extLst>
                <a:ext uri="{FF2B5EF4-FFF2-40B4-BE49-F238E27FC236}">
                  <a16:creationId xmlns:a16="http://schemas.microsoft.com/office/drawing/2014/main" id="{D98EA236-0AC2-40ED-9A4C-0246BEA76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-1924115">
              <a:off x="580028" y="5725272"/>
              <a:ext cx="1696057" cy="1467860"/>
            </a:xfrm>
            <a:prstGeom prst="rect">
              <a:avLst/>
            </a:prstGeom>
          </p:spPr>
        </p:pic>
        <p:pic>
          <p:nvPicPr>
            <p:cNvPr id="57" name="Picture 21">
              <a:extLst>
                <a:ext uri="{FF2B5EF4-FFF2-40B4-BE49-F238E27FC236}">
                  <a16:creationId xmlns:a16="http://schemas.microsoft.com/office/drawing/2014/main" id="{599B9E2A-72C9-4894-911E-78D55D0CE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8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1484508">
              <a:off x="3285879" y="3975308"/>
              <a:ext cx="2187731" cy="1893381"/>
            </a:xfrm>
            <a:prstGeom prst="rect">
              <a:avLst/>
            </a:prstGeom>
          </p:spPr>
        </p:pic>
        <p:pic>
          <p:nvPicPr>
            <p:cNvPr id="58" name="Picture 22">
              <a:extLst>
                <a:ext uri="{FF2B5EF4-FFF2-40B4-BE49-F238E27FC236}">
                  <a16:creationId xmlns:a16="http://schemas.microsoft.com/office/drawing/2014/main" id="{4F8B1417-4FC9-49ED-8080-15A6316B5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1484508">
              <a:off x="3530808" y="4187283"/>
              <a:ext cx="1697873" cy="1469432"/>
            </a:xfrm>
            <a:prstGeom prst="rect">
              <a:avLst/>
            </a:prstGeom>
          </p:spPr>
        </p:pic>
        <p:pic>
          <p:nvPicPr>
            <p:cNvPr id="59" name="Picture 23">
              <a:extLst>
                <a:ext uri="{FF2B5EF4-FFF2-40B4-BE49-F238E27FC236}">
                  <a16:creationId xmlns:a16="http://schemas.microsoft.com/office/drawing/2014/main" id="{C6EB9DBB-7D3B-41F7-B3D3-DC2541C8E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8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5365044">
              <a:off x="535100" y="8186317"/>
              <a:ext cx="2065084" cy="1787236"/>
            </a:xfrm>
            <a:prstGeom prst="rect">
              <a:avLst/>
            </a:prstGeom>
          </p:spPr>
        </p:pic>
        <p:pic>
          <p:nvPicPr>
            <p:cNvPr id="60" name="Picture 24">
              <a:extLst>
                <a:ext uri="{FF2B5EF4-FFF2-40B4-BE49-F238E27FC236}">
                  <a16:creationId xmlns:a16="http://schemas.microsoft.com/office/drawing/2014/main" id="{82E04A9E-10C6-428F-B8B3-D560DD422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-5365044">
              <a:off x="766297" y="8386408"/>
              <a:ext cx="1602689" cy="1387054"/>
            </a:xfrm>
            <a:prstGeom prst="rect">
              <a:avLst/>
            </a:prstGeom>
          </p:spPr>
        </p:pic>
        <p:pic>
          <p:nvPicPr>
            <p:cNvPr id="61" name="Picture 25">
              <a:extLst>
                <a:ext uri="{FF2B5EF4-FFF2-40B4-BE49-F238E27FC236}">
                  <a16:creationId xmlns:a16="http://schemas.microsoft.com/office/drawing/2014/main" id="{36E7E194-D326-4ABE-A9B5-F277AC59D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8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2850008">
              <a:off x="2874194" y="10514048"/>
              <a:ext cx="2065084" cy="1787236"/>
            </a:xfrm>
            <a:prstGeom prst="rect">
              <a:avLst/>
            </a:prstGeom>
          </p:spPr>
        </p:pic>
        <p:pic>
          <p:nvPicPr>
            <p:cNvPr id="62" name="Picture 26">
              <a:extLst>
                <a:ext uri="{FF2B5EF4-FFF2-40B4-BE49-F238E27FC236}">
                  <a16:creationId xmlns:a16="http://schemas.microsoft.com/office/drawing/2014/main" id="{AFCF1111-F773-445F-9077-079192A2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-2850008">
              <a:off x="3105392" y="10714140"/>
              <a:ext cx="1602689" cy="1387054"/>
            </a:xfrm>
            <a:prstGeom prst="rect">
              <a:avLst/>
            </a:prstGeom>
          </p:spPr>
        </p:pic>
        <p:pic>
          <p:nvPicPr>
            <p:cNvPr id="63" name="Picture 27">
              <a:extLst>
                <a:ext uri="{FF2B5EF4-FFF2-40B4-BE49-F238E27FC236}">
                  <a16:creationId xmlns:a16="http://schemas.microsoft.com/office/drawing/2014/main" id="{3A1D1840-2EDB-4C14-ADC5-ED291E174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8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5336438">
              <a:off x="3755069" y="6947112"/>
              <a:ext cx="2065084" cy="1787236"/>
            </a:xfrm>
            <a:prstGeom prst="rect">
              <a:avLst/>
            </a:prstGeom>
          </p:spPr>
        </p:pic>
        <p:pic>
          <p:nvPicPr>
            <p:cNvPr id="64" name="Picture 28">
              <a:extLst>
                <a:ext uri="{FF2B5EF4-FFF2-40B4-BE49-F238E27FC236}">
                  <a16:creationId xmlns:a16="http://schemas.microsoft.com/office/drawing/2014/main" id="{CB346874-4B24-4A20-9EA1-8A610B060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-5336438">
              <a:off x="3986266" y="7147203"/>
              <a:ext cx="1602689" cy="1387054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780FAF2-4CFC-41A9-9F49-2230F1FFB36B}"/>
              </a:ext>
            </a:extLst>
          </p:cNvPr>
          <p:cNvSpPr txBox="1"/>
          <p:nvPr/>
        </p:nvSpPr>
        <p:spPr>
          <a:xfrm flipH="1">
            <a:off x="9098832" y="879801"/>
            <a:ext cx="1519533" cy="67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18 </a:t>
            </a:r>
            <a:r>
              <a:rPr lang="en-US" dirty="0" err="1">
                <a:solidFill>
                  <a:schemeClr val="bg1"/>
                </a:solidFill>
                <a:latin typeface="Bebas Neue Cyrillic" panose="02000506000000020004" pitchFamily="2" charset="0"/>
              </a:rPr>
              <a:t>Ene</a:t>
            </a:r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 23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368 spaces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F9DC4C5-0D74-494F-BEF6-A72CFD9A0C2C}"/>
              </a:ext>
            </a:extLst>
          </p:cNvPr>
          <p:cNvSpPr txBox="1"/>
          <p:nvPr/>
        </p:nvSpPr>
        <p:spPr>
          <a:xfrm flipH="1">
            <a:off x="10045542" y="2139498"/>
            <a:ext cx="1519533" cy="67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20 </a:t>
            </a:r>
            <a:r>
              <a:rPr lang="en-US" dirty="0" err="1">
                <a:solidFill>
                  <a:schemeClr val="bg1"/>
                </a:solidFill>
                <a:latin typeface="Bebas Neue Cyrillic" panose="02000506000000020004" pitchFamily="2" charset="0"/>
              </a:rPr>
              <a:t>Ene</a:t>
            </a:r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 23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385 spaces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E783B74-E530-4A77-9C1A-BE1DCB71471F}"/>
              </a:ext>
            </a:extLst>
          </p:cNvPr>
          <p:cNvSpPr txBox="1"/>
          <p:nvPr/>
        </p:nvSpPr>
        <p:spPr>
          <a:xfrm flipH="1">
            <a:off x="8498121" y="2676773"/>
            <a:ext cx="1519533" cy="67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23 </a:t>
            </a:r>
            <a:r>
              <a:rPr lang="en-US" dirty="0" err="1">
                <a:solidFill>
                  <a:schemeClr val="bg1"/>
                </a:solidFill>
                <a:latin typeface="Bebas Neue Cyrillic" panose="02000506000000020004" pitchFamily="2" charset="0"/>
              </a:rPr>
              <a:t>Ene</a:t>
            </a:r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 23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369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225A570-9CBE-4338-AC3B-0E5409D191D6}"/>
              </a:ext>
            </a:extLst>
          </p:cNvPr>
          <p:cNvSpPr txBox="1"/>
          <p:nvPr/>
        </p:nvSpPr>
        <p:spPr>
          <a:xfrm flipH="1">
            <a:off x="10047603" y="3499752"/>
            <a:ext cx="1519533" cy="67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27 </a:t>
            </a:r>
            <a:r>
              <a:rPr lang="en-US" dirty="0" err="1">
                <a:solidFill>
                  <a:schemeClr val="bg1"/>
                </a:solidFill>
                <a:latin typeface="Bebas Neue Cyrillic" panose="02000506000000020004" pitchFamily="2" charset="0"/>
              </a:rPr>
              <a:t>Ene</a:t>
            </a:r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 23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356 spaces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C29B766-DCFD-48A5-8084-6A1B74CDD592}"/>
              </a:ext>
            </a:extLst>
          </p:cNvPr>
          <p:cNvSpPr txBox="1"/>
          <p:nvPr/>
        </p:nvSpPr>
        <p:spPr>
          <a:xfrm flipH="1">
            <a:off x="8271488" y="4159341"/>
            <a:ext cx="1519533" cy="67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30 </a:t>
            </a:r>
            <a:r>
              <a:rPr lang="en-US" dirty="0" err="1">
                <a:solidFill>
                  <a:schemeClr val="bg1"/>
                </a:solidFill>
                <a:latin typeface="Bebas Neue Cyrillic" panose="02000506000000020004" pitchFamily="2" charset="0"/>
              </a:rPr>
              <a:t>Ene</a:t>
            </a:r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 23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369 spaces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E515766-057F-4B8C-9416-5BFF5C2B2517}"/>
              </a:ext>
            </a:extLst>
          </p:cNvPr>
          <p:cNvSpPr txBox="1"/>
          <p:nvPr/>
        </p:nvSpPr>
        <p:spPr>
          <a:xfrm flipH="1">
            <a:off x="9990151" y="4793418"/>
            <a:ext cx="1519533" cy="67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03 </a:t>
            </a:r>
            <a:r>
              <a:rPr lang="en-US" dirty="0" err="1">
                <a:solidFill>
                  <a:schemeClr val="bg1"/>
                </a:solidFill>
                <a:latin typeface="Bebas Neue Cyrillic" panose="02000506000000020004" pitchFamily="2" charset="0"/>
              </a:rPr>
              <a:t>feb</a:t>
            </a:r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 23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267 spaces</a:t>
            </a:r>
          </a:p>
        </p:txBody>
      </p:sp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23854FAD-FB24-4164-8125-81E2A321A1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2542065"/>
              </p:ext>
            </p:extLst>
          </p:nvPr>
        </p:nvGraphicFramePr>
        <p:xfrm>
          <a:off x="742968" y="1412282"/>
          <a:ext cx="6681788" cy="361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ECD5F9D0-5841-4844-94BC-FBA13EF5E716}"/>
              </a:ext>
            </a:extLst>
          </p:cNvPr>
          <p:cNvSpPr txBox="1"/>
          <p:nvPr/>
        </p:nvSpPr>
        <p:spPr>
          <a:xfrm flipH="1">
            <a:off x="8713496" y="5968745"/>
            <a:ext cx="1519533" cy="67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08 </a:t>
            </a:r>
            <a:r>
              <a:rPr lang="en-US" dirty="0" err="1">
                <a:solidFill>
                  <a:schemeClr val="bg1"/>
                </a:solidFill>
                <a:latin typeface="Bebas Neue Cyrillic" panose="02000506000000020004" pitchFamily="2" charset="0"/>
              </a:rPr>
              <a:t>feb</a:t>
            </a:r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 23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Bebas Neue Cyrillic" panose="02000506000000020004" pitchFamily="2" charset="0"/>
              </a:rPr>
              <a:t>197 spaces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0BAE92-3DB4-4254-A7B1-9983C117BD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650" y="1412282"/>
            <a:ext cx="6681795" cy="36152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12B42F-7493-49A0-B615-0244E709DF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96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48223" y="212443"/>
            <a:ext cx="4245871" cy="9467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2700" r="21503" b="2009"/>
          <a:stretch>
            <a:fillRect/>
          </a:stretch>
        </p:blipFill>
        <p:spPr>
          <a:xfrm rot="10800000">
            <a:off x="-811668" y="-2146008"/>
            <a:ext cx="13003667" cy="1002077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7943"/>
          <a:stretch>
            <a:fillRect/>
          </a:stretch>
        </p:blipFill>
        <p:spPr>
          <a:xfrm>
            <a:off x="8137424" y="-1216187"/>
            <a:ext cx="4030561" cy="875712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-3652704">
            <a:off x="2641781" y="282194"/>
            <a:ext cx="3904735" cy="807214"/>
            <a:chOff x="0" y="0"/>
            <a:chExt cx="1542612" cy="3188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 rot="-3652704">
            <a:off x="-792549" y="6147878"/>
            <a:ext cx="3904735" cy="807214"/>
            <a:chOff x="0" y="0"/>
            <a:chExt cx="1542612" cy="3188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 rot="-3652704">
            <a:off x="-1462798" y="6542918"/>
            <a:ext cx="3904735" cy="630165"/>
            <a:chOff x="0" y="0"/>
            <a:chExt cx="1542612" cy="2489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5" name="Group 15"/>
          <p:cNvGrpSpPr/>
          <p:nvPr/>
        </p:nvGrpSpPr>
        <p:grpSpPr>
          <a:xfrm rot="-3652704">
            <a:off x="3214129" y="42356"/>
            <a:ext cx="3904735" cy="630165"/>
            <a:chOff x="0" y="0"/>
            <a:chExt cx="1542612" cy="24895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 rot="-3652704">
            <a:off x="10116503" y="6001800"/>
            <a:ext cx="3904735" cy="807214"/>
            <a:chOff x="0" y="0"/>
            <a:chExt cx="1542612" cy="31889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2" name="Group 22"/>
          <p:cNvGrpSpPr/>
          <p:nvPr/>
        </p:nvGrpSpPr>
        <p:grpSpPr>
          <a:xfrm rot="-3652704">
            <a:off x="9780001" y="5357234"/>
            <a:ext cx="3904735" cy="630165"/>
            <a:chOff x="0" y="0"/>
            <a:chExt cx="1542612" cy="24895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26" name="Picture 91">
            <a:extLst>
              <a:ext uri="{FF2B5EF4-FFF2-40B4-BE49-F238E27FC236}">
                <a16:creationId xmlns:a16="http://schemas.microsoft.com/office/drawing/2014/main" id="{D959ED42-4BDC-4E6C-B221-F2AC1DE75A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312646" y="46767"/>
            <a:ext cx="2711683" cy="604015"/>
          </a:xfrm>
          <a:prstGeom prst="rect">
            <a:avLst/>
          </a:prstGeom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29F5C92C-EE07-41E7-AC49-30C2D37D10F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7943"/>
          <a:stretch>
            <a:fillRect/>
          </a:stretch>
        </p:blipFill>
        <p:spPr>
          <a:xfrm rot="10800000">
            <a:off x="-751985" y="-430552"/>
            <a:ext cx="4030561" cy="8757125"/>
          </a:xfrm>
          <a:prstGeom prst="rect">
            <a:avLst/>
          </a:prstGeom>
        </p:spPr>
      </p:pic>
      <p:grpSp>
        <p:nvGrpSpPr>
          <p:cNvPr id="28" name="Group 6">
            <a:extLst>
              <a:ext uri="{FF2B5EF4-FFF2-40B4-BE49-F238E27FC236}">
                <a16:creationId xmlns:a16="http://schemas.microsoft.com/office/drawing/2014/main" id="{92BF88F4-3E89-431F-A43B-BC9394F87754}"/>
              </a:ext>
            </a:extLst>
          </p:cNvPr>
          <p:cNvGrpSpPr/>
          <p:nvPr/>
        </p:nvGrpSpPr>
        <p:grpSpPr>
          <a:xfrm rot="14060976">
            <a:off x="6463147" y="7810314"/>
            <a:ext cx="3904735" cy="807214"/>
            <a:chOff x="0" y="0"/>
            <a:chExt cx="1542612" cy="318899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684EB954-D8B7-4251-866C-B65A8A8FE419}"/>
                </a:ext>
              </a:extLst>
            </p:cNvPr>
            <p:cNvSpPr/>
            <p:nvPr/>
          </p:nvSpPr>
          <p:spPr>
            <a:xfrm>
              <a:off x="0" y="0"/>
              <a:ext cx="1542612" cy="318899"/>
            </a:xfrm>
            <a:custGeom>
              <a:avLst/>
              <a:gdLst/>
              <a:ahLst/>
              <a:cxnLst/>
              <a:rect l="l" t="t" r="r" b="b"/>
              <a:pathLst>
                <a:path w="1542612" h="318899">
                  <a:moveTo>
                    <a:pt x="0" y="0"/>
                  </a:moveTo>
                  <a:lnTo>
                    <a:pt x="1542612" y="0"/>
                  </a:lnTo>
                  <a:lnTo>
                    <a:pt x="1542612" y="318899"/>
                  </a:lnTo>
                  <a:lnTo>
                    <a:pt x="0" y="318899"/>
                  </a:lnTo>
                  <a:close/>
                </a:path>
              </a:pathLst>
            </a:custGeom>
            <a:solidFill>
              <a:srgbClr val="003B69">
                <a:alpha val="77647"/>
              </a:srgbClr>
            </a:solidFill>
          </p:spPr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C4BD413C-1ACD-45EA-B38C-757EF0F29A7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31" name="Group 15">
            <a:extLst>
              <a:ext uri="{FF2B5EF4-FFF2-40B4-BE49-F238E27FC236}">
                <a16:creationId xmlns:a16="http://schemas.microsoft.com/office/drawing/2014/main" id="{36C61EEA-7578-4A68-A93D-B6E6F0CB65A4}"/>
              </a:ext>
            </a:extLst>
          </p:cNvPr>
          <p:cNvGrpSpPr/>
          <p:nvPr/>
        </p:nvGrpSpPr>
        <p:grpSpPr>
          <a:xfrm rot="14060976">
            <a:off x="7035495" y="7570476"/>
            <a:ext cx="3904735" cy="630165"/>
            <a:chOff x="0" y="0"/>
            <a:chExt cx="1542612" cy="248954"/>
          </a:xfrm>
        </p:grpSpPr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E3F83E4C-DADF-4706-BDD1-78D5980E1616}"/>
                </a:ext>
              </a:extLst>
            </p:cNvPr>
            <p:cNvSpPr/>
            <p:nvPr/>
          </p:nvSpPr>
          <p:spPr>
            <a:xfrm>
              <a:off x="0" y="0"/>
              <a:ext cx="1542612" cy="248954"/>
            </a:xfrm>
            <a:custGeom>
              <a:avLst/>
              <a:gdLst/>
              <a:ahLst/>
              <a:cxnLst/>
              <a:rect l="l" t="t" r="r" b="b"/>
              <a:pathLst>
                <a:path w="1542612" h="248954">
                  <a:moveTo>
                    <a:pt x="0" y="0"/>
                  </a:moveTo>
                  <a:lnTo>
                    <a:pt x="1542612" y="0"/>
                  </a:lnTo>
                  <a:lnTo>
                    <a:pt x="1542612" y="248954"/>
                  </a:lnTo>
                  <a:lnTo>
                    <a:pt x="0" y="248954"/>
                  </a:lnTo>
                  <a:close/>
                </a:path>
              </a:pathLst>
            </a:custGeom>
            <a:solidFill>
              <a:srgbClr val="43B0F1">
                <a:alpha val="40784"/>
              </a:srgbClr>
            </a:solidFill>
          </p:spPr>
        </p:sp>
        <p:sp>
          <p:nvSpPr>
            <p:cNvPr id="33" name="TextBox 17">
              <a:extLst>
                <a:ext uri="{FF2B5EF4-FFF2-40B4-BE49-F238E27FC236}">
                  <a16:creationId xmlns:a16="http://schemas.microsoft.com/office/drawing/2014/main" id="{6D303DC6-74CD-46BC-97FE-305B327B999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E5FD9DD-8330-44AE-8109-AD0D8D391D3E}"/>
              </a:ext>
            </a:extLst>
          </p:cNvPr>
          <p:cNvSpPr txBox="1"/>
          <p:nvPr/>
        </p:nvSpPr>
        <p:spPr>
          <a:xfrm>
            <a:off x="1668466" y="3055821"/>
            <a:ext cx="8508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Bebas Neue Cyrillic" panose="02000506000000020004" charset="0"/>
                <a:cs typeface="Calibri" panose="020F0502020204030204" pitchFamily="34" charset="0"/>
              </a:rPr>
              <a:t>2.Picking Efficiency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BE8FA1-ED06-41B2-B3F6-3A7907E350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8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3B69"/>
            </a:gs>
            <a:gs pos="100000">
              <a:srgbClr val="00599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73D39CCD-DE70-429B-87AE-35AADFCA8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2488" y="-4518"/>
            <a:ext cx="7172132" cy="1258381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Bebas Neue Cyrillic" panose="02000506000000020004" pitchFamily="2" charset="0"/>
              </a:rPr>
              <a:t>Labor intensive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7B9FD2-F8AF-45C5-98F5-04C0DCB23170}"/>
              </a:ext>
            </a:extLst>
          </p:cNvPr>
          <p:cNvSpPr/>
          <p:nvPr/>
        </p:nvSpPr>
        <p:spPr>
          <a:xfrm>
            <a:off x="9312646" y="4994392"/>
            <a:ext cx="2471051" cy="1535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ebas Neue Cyrillic" panose="02000506000000020004" pitchFamily="2" charset="0"/>
              </a:rPr>
              <a:t>Class not slotted count</a:t>
            </a:r>
          </a:p>
          <a:p>
            <a:pPr algn="ctr"/>
            <a:r>
              <a:rPr lang="en-US" sz="6000" dirty="0">
                <a:latin typeface="Bebas Neue Cyrillic" panose="02000506000000020004" pitchFamily="2" charset="0"/>
              </a:rPr>
              <a:t>144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2E5850-9DEE-4AB4-8728-2B7516C84AFB}"/>
              </a:ext>
            </a:extLst>
          </p:cNvPr>
          <p:cNvSpPr/>
          <p:nvPr/>
        </p:nvSpPr>
        <p:spPr>
          <a:xfrm>
            <a:off x="482743" y="5073720"/>
            <a:ext cx="2027191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ebas Neue Cyrillic" panose="02000506000000020004" pitchFamily="2" charset="0"/>
              </a:rPr>
              <a:t>Labor Intensive</a:t>
            </a:r>
          </a:p>
          <a:p>
            <a:pPr algn="ctr"/>
            <a:r>
              <a:rPr lang="en-US" sz="6000" dirty="0">
                <a:latin typeface="Bebas Neue Cyrillic" panose="02000506000000020004" pitchFamily="2" charset="0"/>
              </a:rPr>
              <a:t>10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56AFB70-B1D4-482C-A9D2-95EC5F1678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1437303"/>
              </p:ext>
            </p:extLst>
          </p:nvPr>
        </p:nvGraphicFramePr>
        <p:xfrm>
          <a:off x="6390514" y="1253863"/>
          <a:ext cx="5536733" cy="3415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AF7B98A-6516-4B31-9C5E-FFD92830C5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2165930"/>
              </p:ext>
            </p:extLst>
          </p:nvPr>
        </p:nvGraphicFramePr>
        <p:xfrm>
          <a:off x="264922" y="1253863"/>
          <a:ext cx="5536732" cy="3415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4797BEA-6A6A-4D33-9A07-0FF0CDF91AB8}"/>
              </a:ext>
            </a:extLst>
          </p:cNvPr>
          <p:cNvSpPr/>
          <p:nvPr/>
        </p:nvSpPr>
        <p:spPr>
          <a:xfrm>
            <a:off x="6465798" y="5073720"/>
            <a:ext cx="2644227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ebas Neue Cyrillic" panose="02000506000000020004" pitchFamily="2" charset="0"/>
              </a:rPr>
              <a:t>percentage reduction</a:t>
            </a:r>
          </a:p>
          <a:p>
            <a:pPr algn="ctr"/>
            <a:r>
              <a:rPr lang="en-US" sz="6000" dirty="0">
                <a:latin typeface="Bebas Neue Cyrillic" panose="02000506000000020004" pitchFamily="2" charset="0"/>
              </a:rPr>
              <a:t>82%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455DE80-AD6B-4DEE-844D-831194045A89}"/>
              </a:ext>
            </a:extLst>
          </p:cNvPr>
          <p:cNvSpPr/>
          <p:nvPr/>
        </p:nvSpPr>
        <p:spPr>
          <a:xfrm>
            <a:off x="3081976" y="5073720"/>
            <a:ext cx="2644227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ebas Neue Cyrillic" panose="02000506000000020004" pitchFamily="2" charset="0"/>
              </a:rPr>
              <a:t>percentage reduction</a:t>
            </a:r>
          </a:p>
          <a:p>
            <a:pPr algn="ctr"/>
            <a:r>
              <a:rPr lang="en-US" sz="6000" dirty="0">
                <a:latin typeface="Bebas Neue Cyrillic" panose="02000506000000020004" pitchFamily="2" charset="0"/>
              </a:rPr>
              <a:t>88%</a:t>
            </a:r>
          </a:p>
        </p:txBody>
      </p:sp>
      <p:pic>
        <p:nvPicPr>
          <p:cNvPr id="16" name="Picture 91">
            <a:extLst>
              <a:ext uri="{FF2B5EF4-FFF2-40B4-BE49-F238E27FC236}">
                <a16:creationId xmlns:a16="http://schemas.microsoft.com/office/drawing/2014/main" id="{825567A1-5307-4E35-8F7F-BDE9C6DF3B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12646" y="46767"/>
            <a:ext cx="2711683" cy="604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351128-8265-42C5-8F49-91B502FC6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17" y="1253863"/>
            <a:ext cx="5553937" cy="34262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18BEA7-5DDC-4F96-ADF8-ED8AE5510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141" y="1253863"/>
            <a:ext cx="5553937" cy="3426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FB9CD9-C662-4E8E-AD62-DECD7A4D0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8679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2">
      <a:dk1>
        <a:srgbClr val="1C1B1A"/>
      </a:dk1>
      <a:lt1>
        <a:sysClr val="window" lastClr="FFFFFF"/>
      </a:lt1>
      <a:dk2>
        <a:srgbClr val="17406D"/>
      </a:dk2>
      <a:lt2>
        <a:srgbClr val="DBEFF9"/>
      </a:lt2>
      <a:accent1>
        <a:srgbClr val="003B69"/>
      </a:accent1>
      <a:accent2>
        <a:srgbClr val="00599C"/>
      </a:accent2>
      <a:accent3>
        <a:srgbClr val="ABD8F4"/>
      </a:accent3>
      <a:accent4>
        <a:srgbClr val="33312F"/>
      </a:accent4>
      <a:accent5>
        <a:srgbClr val="C8CCCE"/>
      </a:accent5>
      <a:accent6>
        <a:srgbClr val="00599C"/>
      </a:accent6>
      <a:hlink>
        <a:srgbClr val="ABD8F4"/>
      </a:hlink>
      <a:folHlink>
        <a:srgbClr val="C8CCCE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db430ab-73c0-4912-8626-d15f7fe1bdb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0E344AF0D3FF4C962EB5008E79E15B" ma:contentTypeVersion="10" ma:contentTypeDescription="Create a new document." ma:contentTypeScope="" ma:versionID="90e0ac12605005b31bd0bb644e1f00ac">
  <xsd:schema xmlns:xsd="http://www.w3.org/2001/XMLSchema" xmlns:xs="http://www.w3.org/2001/XMLSchema" xmlns:p="http://schemas.microsoft.com/office/2006/metadata/properties" xmlns:ns3="fdb430ab-73c0-4912-8626-d15f7fe1bdb8" xmlns:ns4="17fb94dd-8c41-42d5-a09e-0f286a6c778c" targetNamespace="http://schemas.microsoft.com/office/2006/metadata/properties" ma:root="true" ma:fieldsID="700a29d3430e450a19a82fdbf3955f4b" ns3:_="" ns4:_="">
    <xsd:import namespace="fdb430ab-73c0-4912-8626-d15f7fe1bdb8"/>
    <xsd:import namespace="17fb94dd-8c41-42d5-a09e-0f286a6c77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b430ab-73c0-4912-8626-d15f7fe1bd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fb94dd-8c41-42d5-a09e-0f286a6c778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B52848-9F15-412E-907E-592D80B16D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045008-BD42-4B24-A6F5-0E1C58790533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7fb94dd-8c41-42d5-a09e-0f286a6c778c"/>
    <ds:schemaRef ds:uri="fdb430ab-73c0-4912-8626-d15f7fe1bdb8"/>
  </ds:schemaRefs>
</ds:datastoreItem>
</file>

<file path=customXml/itemProps3.xml><?xml version="1.0" encoding="utf-8"?>
<ds:datastoreItem xmlns:ds="http://schemas.openxmlformats.org/officeDocument/2006/customXml" ds:itemID="{791F86FB-C7BE-496B-82D1-CE5E2AC2E4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b430ab-73c0-4912-8626-d15f7fe1bdb8"/>
    <ds:schemaRef ds:uri="17fb94dd-8c41-42d5-a09e-0f286a6c77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455</Words>
  <Application>Microsoft Office PowerPoint</Application>
  <PresentationFormat>Widescreen</PresentationFormat>
  <Paragraphs>188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Bebas Neue Cyrillic</vt:lpstr>
      <vt:lpstr>Calibri</vt:lpstr>
      <vt:lpstr>Montserrat Italics</vt:lpstr>
      <vt:lpstr>Open Sans Bold</vt:lpstr>
      <vt:lpstr>Sagona ExtraLight</vt:lpstr>
      <vt:lpstr>Speak Pro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Storage Capacity</vt:lpstr>
      <vt:lpstr>MIN &amp; MAX</vt:lpstr>
      <vt:lpstr>restock</vt:lpstr>
      <vt:lpstr>Empty locations</vt:lpstr>
      <vt:lpstr>PowerPoint Presentation</vt:lpstr>
      <vt:lpstr>Labor intensive </vt:lpstr>
      <vt:lpstr>PowerPoint Presentation</vt:lpstr>
      <vt:lpstr>OVERSTOCK STORAGE DISTRIBUTION</vt:lpstr>
      <vt:lpstr>Primary STORAGE DISTRIBUTION</vt:lpstr>
      <vt:lpstr>inventory classification methods</vt:lpstr>
      <vt:lpstr>inventory classification methods</vt:lpstr>
      <vt:lpstr>inventory classification methods</vt:lpstr>
      <vt:lpstr>PowerPoint Presentation</vt:lpstr>
      <vt:lpstr>Picking Differences FEb 22 – FEB 23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2022-08-26T12:32:04Z</dcterms:created>
  <dcterms:modified xsi:type="dcterms:W3CDTF">2023-03-03T16:07:25Z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0x010100290E344AF0D3FF4C962EB5008E79E15B</vt:lpwstr>
  </property>
</Properties>
</file>